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77" r:id="rId5"/>
    <p:sldId id="582" r:id="rId6"/>
    <p:sldId id="329" r:id="rId7"/>
    <p:sldId id="344" r:id="rId8"/>
    <p:sldId id="360" r:id="rId9"/>
    <p:sldId id="363" r:id="rId10"/>
    <p:sldId id="359" r:id="rId11"/>
    <p:sldId id="396" r:id="rId12"/>
    <p:sldId id="583" r:id="rId13"/>
    <p:sldId id="426" r:id="rId14"/>
    <p:sldId id="331" r:id="rId15"/>
    <p:sldId id="580" r:id="rId16"/>
    <p:sldId id="338" r:id="rId17"/>
    <p:sldId id="335" r:id="rId18"/>
  </p:sldIdLst>
  <p:sldSz cx="10160000" cy="7620000"/>
  <p:notesSz cx="10160000" cy="7620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99" userDrawn="1">
          <p15:clr>
            <a:srgbClr val="A4A3A4"/>
          </p15:clr>
        </p15:guide>
        <p15:guide id="2" pos="215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uliette Kelvin" initials="JK" lastIdx="40" clrIdx="6">
    <p:extLst>
      <p:ext uri="{19B8F6BF-5375-455C-9EA6-DF929625EA0E}">
        <p15:presenceInfo xmlns:p15="http://schemas.microsoft.com/office/powerpoint/2012/main" userId="S::juliette.kelvin@tnlcommunityfund.org.uk::1da189ad-592d-4eb4-819a-c84b5cc5800d" providerId="AD"/>
      </p:ext>
    </p:extLst>
  </p:cmAuthor>
  <p:cmAuthor id="1" name="Furness, Laura" initials="" lastIdx="0" clrIdx="0"/>
  <p:cmAuthor id="8" name="Maeve Marshall" initials="MM" lastIdx="11" clrIdx="7">
    <p:extLst>
      <p:ext uri="{19B8F6BF-5375-455C-9EA6-DF929625EA0E}">
        <p15:presenceInfo xmlns:p15="http://schemas.microsoft.com/office/powerpoint/2012/main" userId="S::maeve.marshall@tnlcommunityfund.org.uk::4f483f85-1f9d-4874-a8f4-7189260b3651" providerId="AD"/>
      </p:ext>
    </p:extLst>
  </p:cmAuthor>
  <p:cmAuthor id="2" name="Laura Furness" initials="LF" lastIdx="1" clrIdx="1">
    <p:extLst>
      <p:ext uri="{19B8F6BF-5375-455C-9EA6-DF929625EA0E}">
        <p15:presenceInfo xmlns:p15="http://schemas.microsoft.com/office/powerpoint/2012/main" userId="S::Laura.Furness@tnlcommunityfund.org.uk::bd6316d1-c7ce-4c78-9006-d22f058a1eb1" providerId="AD"/>
      </p:ext>
    </p:extLst>
  </p:cmAuthor>
  <p:cmAuthor id="3" name="Jayne Hawkins" initials="JH" lastIdx="23" clrIdx="2">
    <p:extLst>
      <p:ext uri="{19B8F6BF-5375-455C-9EA6-DF929625EA0E}">
        <p15:presenceInfo xmlns:p15="http://schemas.microsoft.com/office/powerpoint/2012/main" userId="S::jayne.hawkins@tnlcommunityfund.org.uk::42642666-d3f2-413c-aff8-0ced45015dfb" providerId="AD"/>
      </p:ext>
    </p:extLst>
  </p:cmAuthor>
  <p:cmAuthor id="4" name="Andy Gray" initials="AG" lastIdx="3" clrIdx="3">
    <p:extLst>
      <p:ext uri="{19B8F6BF-5375-455C-9EA6-DF929625EA0E}">
        <p15:presenceInfo xmlns:p15="http://schemas.microsoft.com/office/powerpoint/2012/main" userId="S::andy.gray@tnlcommunityfund.org.uk::048121ac-a51a-4123-bfd1-50a4961ba7db" providerId="AD"/>
      </p:ext>
    </p:extLst>
  </p:cmAuthor>
  <p:cmAuthor id="5" name="Gillian Halliwell" initials="GH" lastIdx="1" clrIdx="4">
    <p:extLst>
      <p:ext uri="{19B8F6BF-5375-455C-9EA6-DF929625EA0E}">
        <p15:presenceInfo xmlns:p15="http://schemas.microsoft.com/office/powerpoint/2012/main" userId="S::gillian.halliwell@tnlcommunityfund.org.uk::8a80a46d-0877-4335-9f97-f0de9aa5d65b" providerId="AD"/>
      </p:ext>
    </p:extLst>
  </p:cmAuthor>
  <p:cmAuthor id="6" name="Rachael Luckin" initials="RL" lastIdx="14" clrIdx="5">
    <p:extLst>
      <p:ext uri="{19B8F6BF-5375-455C-9EA6-DF929625EA0E}">
        <p15:presenceInfo xmlns:p15="http://schemas.microsoft.com/office/powerpoint/2012/main" userId="S::Rachael.Luckin@tnlcommunityfund.org.uk::06cb2786-bcb5-4577-a3fa-c17879d970d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7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DED016-5E4A-4A47-A60F-4456A5F22C19}" v="2" dt="2022-11-08T12:29:38.44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221" autoAdjust="0"/>
  </p:normalViewPr>
  <p:slideViewPr>
    <p:cSldViewPr snapToGrid="0">
      <p:cViewPr varScale="1">
        <p:scale>
          <a:sx n="68" d="100"/>
          <a:sy n="68" d="100"/>
        </p:scale>
        <p:origin x="1422" y="57"/>
      </p:cViewPr>
      <p:guideLst>
        <p:guide orient="horz" pos="2899"/>
        <p:guide pos="215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02138" cy="3825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754688" y="0"/>
            <a:ext cx="4403725" cy="382588"/>
          </a:xfrm>
          <a:prstGeom prst="rect">
            <a:avLst/>
          </a:prstGeom>
        </p:spPr>
        <p:txBody>
          <a:bodyPr vert="horz" lIns="91440" tIns="45720" rIns="91440" bIns="45720" rtlCol="0"/>
          <a:lstStyle>
            <a:lvl1pPr algn="r">
              <a:defRPr sz="1200"/>
            </a:lvl1pPr>
          </a:lstStyle>
          <a:p>
            <a:fld id="{52F0B41F-B224-DE48-9C5A-B527AC3E2A51}" type="datetimeFigureOut">
              <a:rPr lang="en-US" smtClean="0"/>
              <a:t>11/8/2022</a:t>
            </a:fld>
            <a:endParaRPr lang="en-US"/>
          </a:p>
        </p:txBody>
      </p:sp>
      <p:sp>
        <p:nvSpPr>
          <p:cNvPr id="4" name="Slide Image Placeholder 3"/>
          <p:cNvSpPr>
            <a:spLocks noGrp="1" noRot="1" noChangeAspect="1"/>
          </p:cNvSpPr>
          <p:nvPr>
            <p:ph type="sldImg" idx="2"/>
          </p:nvPr>
        </p:nvSpPr>
        <p:spPr>
          <a:xfrm>
            <a:off x="3365500" y="95250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16000" y="3667125"/>
            <a:ext cx="8128000" cy="30003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237413"/>
            <a:ext cx="4402138" cy="3825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754688" y="7237413"/>
            <a:ext cx="4403725" cy="382587"/>
          </a:xfrm>
          <a:prstGeom prst="rect">
            <a:avLst/>
          </a:prstGeom>
        </p:spPr>
        <p:txBody>
          <a:bodyPr vert="horz" lIns="91440" tIns="45720" rIns="91440" bIns="45720" rtlCol="0" anchor="b"/>
          <a:lstStyle>
            <a:lvl1pPr algn="r">
              <a:defRPr sz="1200"/>
            </a:lvl1pPr>
          </a:lstStyle>
          <a:p>
            <a:fld id="{304EE8F0-8632-F44A-B2EE-0131CA82EE61}" type="slidenum">
              <a:rPr lang="en-US" smtClean="0"/>
              <a:t>‹#›</a:t>
            </a:fld>
            <a:endParaRPr lang="en-US"/>
          </a:p>
        </p:txBody>
      </p:sp>
    </p:spTree>
    <p:extLst>
      <p:ext uri="{BB962C8B-B14F-4D97-AF65-F5344CB8AC3E}">
        <p14:creationId xmlns:p14="http://schemas.microsoft.com/office/powerpoint/2010/main" val="3768751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nlcommunityfund.org.uk/news/press-releases/2021-10-18/putting-communities-firs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65500" y="952500"/>
            <a:ext cx="3429000" cy="2571750"/>
          </a:xfrm>
        </p:spPr>
      </p:sp>
      <p:sp>
        <p:nvSpPr>
          <p:cNvPr id="3" name="Notes Placeholder 2"/>
          <p:cNvSpPr>
            <a:spLocks noGrp="1"/>
          </p:cNvSpPr>
          <p:nvPr>
            <p:ph type="body" idx="1"/>
          </p:nvPr>
        </p:nvSpPr>
        <p:spPr/>
        <p:txBody>
          <a:bodyPr/>
          <a:lstStyle/>
          <a:p>
            <a:pPr marL="228600" indent="-228600">
              <a:buFont typeface="+mj-lt"/>
              <a:buAutoNum type="arabicPeriod"/>
            </a:pPr>
            <a:r>
              <a:rPr lang="en-US"/>
              <a:t>Welcome</a:t>
            </a:r>
          </a:p>
          <a:p>
            <a:pPr marL="228600" indent="-228600">
              <a:buFont typeface="+mj-lt"/>
              <a:buAutoNum type="arabicPeriod"/>
            </a:pPr>
            <a:r>
              <a:rPr lang="en-US"/>
              <a:t>Introductions </a:t>
            </a:r>
          </a:p>
          <a:p>
            <a:pPr marL="228600" indent="-228600">
              <a:buFont typeface="+mj-lt"/>
              <a:buAutoNum type="arabicPeriod"/>
            </a:pPr>
            <a:r>
              <a:rPr lang="en-US"/>
              <a:t>Housekeeping</a:t>
            </a:r>
          </a:p>
          <a:p>
            <a:endParaRPr lang="en-GB"/>
          </a:p>
        </p:txBody>
      </p:sp>
      <p:sp>
        <p:nvSpPr>
          <p:cNvPr id="4" name="Slide Number Placeholder 3"/>
          <p:cNvSpPr>
            <a:spLocks noGrp="1"/>
          </p:cNvSpPr>
          <p:nvPr>
            <p:ph type="sldNum" sz="quarter" idx="10"/>
          </p:nvPr>
        </p:nvSpPr>
        <p:spPr/>
        <p:txBody>
          <a:bodyPr/>
          <a:lstStyle/>
          <a:p>
            <a:fld id="{304EE8F0-8632-F44A-B2EE-0131CA82EE61}" type="slidenum">
              <a:rPr lang="en-US" smtClean="0"/>
              <a:t>1</a:t>
            </a:fld>
            <a:endParaRPr lang="en-US"/>
          </a:p>
        </p:txBody>
      </p:sp>
    </p:spTree>
    <p:extLst>
      <p:ext uri="{BB962C8B-B14F-4D97-AF65-F5344CB8AC3E}">
        <p14:creationId xmlns:p14="http://schemas.microsoft.com/office/powerpoint/2010/main" val="1625341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Our most popular programme in England. </a:t>
            </a:r>
          </a:p>
          <a:p>
            <a:endParaRPr lang="en-GB"/>
          </a:p>
          <a:p>
            <a:r>
              <a:rPr lang="en-GB"/>
              <a:t>Supporting smaller grassroots organisations. </a:t>
            </a:r>
          </a:p>
          <a:p>
            <a:endParaRPr lang="en-GB"/>
          </a:p>
          <a:p>
            <a:r>
              <a:rPr lang="en-GB"/>
              <a:t>Managed by our teams in Newcastle and Birmingham.</a:t>
            </a:r>
          </a:p>
          <a:p>
            <a:endParaRPr lang="en-GB"/>
          </a:p>
          <a:p>
            <a:r>
              <a:rPr lang="en-GB" b="0" i="0">
                <a:solidFill>
                  <a:srgbClr val="333333"/>
                </a:solidFill>
                <a:effectLst/>
                <a:latin typeface="caecilia-sans-text"/>
              </a:rPr>
              <a:t>The Awards for All programme is now accepting applications that celebrate the Platinum Jubilee. These should still meet our standard aims and eligibility criteria. Although not a requirement, the strongest projects will also promote relationships across generations or develop the skills and experience of communities or encourage the care of/action in the natural world as part of the celebrations. In order to support your project starting on time applications for funding for Jubilee projects should be received no later than 31 March 2022. </a:t>
            </a:r>
            <a:endParaRPr lang="en-GB"/>
          </a:p>
        </p:txBody>
      </p:sp>
      <p:sp>
        <p:nvSpPr>
          <p:cNvPr id="4" name="Slide Number Placeholder 3"/>
          <p:cNvSpPr>
            <a:spLocks noGrp="1"/>
          </p:cNvSpPr>
          <p:nvPr>
            <p:ph type="sldNum" sz="quarter" idx="5"/>
          </p:nvPr>
        </p:nvSpPr>
        <p:spPr/>
        <p:txBody>
          <a:bodyPr/>
          <a:lstStyle/>
          <a:p>
            <a:fld id="{304EE8F0-8632-F44A-B2EE-0131CA82EE61}" type="slidenum">
              <a:rPr lang="en-US" smtClean="0"/>
              <a:t>11</a:t>
            </a:fld>
            <a:endParaRPr lang="en-US"/>
          </a:p>
        </p:txBody>
      </p:sp>
    </p:spTree>
    <p:extLst>
      <p:ext uri="{BB962C8B-B14F-4D97-AF65-F5344CB8AC3E}">
        <p14:creationId xmlns:p14="http://schemas.microsoft.com/office/powerpoint/2010/main" val="2639237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managed by our regional teams so the rest of the presentation is more focused on this.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Aimed at organisations and communities with an aspiration to work on larger proposals.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r>
              <a:rPr lang="en-GB" sz="1200" b="1" i="0" kern="1200">
                <a:solidFill>
                  <a:schemeClr val="tx1"/>
                </a:solidFill>
                <a:effectLst/>
                <a:latin typeface="+mn-lt"/>
                <a:ea typeface="+mn-ea"/>
                <a:cs typeface="+mn-cs"/>
              </a:rPr>
              <a:t>You can expect us to be</a:t>
            </a:r>
            <a:r>
              <a:rPr lang="en-GB" sz="1200" b="0" i="0" kern="1200">
                <a:solidFill>
                  <a:schemeClr val="tx1"/>
                </a:solidFill>
                <a:effectLst/>
                <a:latin typeface="+mn-lt"/>
                <a:ea typeface="+mn-ea"/>
                <a:cs typeface="+mn-cs"/>
              </a:rPr>
              <a:t> </a:t>
            </a:r>
            <a:r>
              <a:rPr lang="en-GB" sz="1200" b="1" i="0" kern="1200">
                <a:solidFill>
                  <a:schemeClr val="tx1"/>
                </a:solidFill>
                <a:effectLst/>
                <a:latin typeface="+mn-lt"/>
                <a:ea typeface="+mn-ea"/>
                <a:cs typeface="+mn-cs"/>
              </a:rPr>
              <a:t>flexible and responsive to your community’s needs:</a:t>
            </a:r>
            <a:endParaRPr lang="en-GB" sz="1200" b="0" i="0" kern="1200">
              <a:solidFill>
                <a:schemeClr val="tx1"/>
              </a:solidFill>
              <a:effectLst/>
              <a:latin typeface="+mn-lt"/>
              <a:ea typeface="+mn-ea"/>
              <a:cs typeface="+mn-cs"/>
            </a:endParaRPr>
          </a:p>
          <a:p>
            <a:pPr marL="171450" indent="-171450">
              <a:buFont typeface="Arial" panose="020B0604020202020204" pitchFamily="34" charset="0"/>
              <a:buChar char="•"/>
            </a:pPr>
            <a:r>
              <a:rPr lang="en-GB" sz="1200" b="0" i="0" kern="1200">
                <a:solidFill>
                  <a:schemeClr val="tx1"/>
                </a:solidFill>
                <a:effectLst/>
                <a:latin typeface="+mn-lt"/>
                <a:ea typeface="+mn-ea"/>
                <a:cs typeface="+mn-cs"/>
              </a:rPr>
              <a:t>whether you need long- or shorter-term funding</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whether your request is for a particular activity or to create more fundamental change</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whether the funding is to support a single organisation or to bring organisations together.</a:t>
            </a:r>
          </a:p>
          <a:p>
            <a:pPr marL="0" indent="0">
              <a:buFont typeface="Arial" panose="020B0604020202020204" pitchFamily="34" charset="0"/>
              <a:buNone/>
            </a:pPr>
            <a:endParaRPr lang="en-GB" sz="1200" b="0" i="0" kern="1200">
              <a:solidFill>
                <a:schemeClr val="tx1"/>
              </a:solidFill>
              <a:effectLst/>
              <a:latin typeface="+mn-lt"/>
              <a:ea typeface="+mn-ea"/>
              <a:cs typeface="+mn-cs"/>
            </a:endParaRPr>
          </a:p>
          <a:p>
            <a:pPr marL="0" indent="0">
              <a:buFont typeface="Arial" panose="020B0604020202020204" pitchFamily="34" charset="0"/>
              <a:buNone/>
            </a:pPr>
            <a:r>
              <a:rPr lang="en-GB" sz="1600">
                <a:latin typeface="Trebuchet MS" panose="020B0603020202020204" pitchFamily="34" charset="0"/>
              </a:rPr>
              <a:t>We can fund for the short-term but also offer long-term support</a:t>
            </a:r>
          </a:p>
          <a:p>
            <a:pPr marL="0" indent="0">
              <a:buFont typeface="Arial" panose="020B0604020202020204" pitchFamily="34" charset="0"/>
              <a:buNone/>
            </a:pPr>
            <a:r>
              <a:rPr lang="en-GB" sz="1600">
                <a:latin typeface="Trebuchet MS" panose="020B0603020202020204" pitchFamily="34" charset="0"/>
              </a:rPr>
              <a:t>We can support organisations with activity as well as core costs</a:t>
            </a:r>
          </a:p>
          <a:p>
            <a:pPr marL="0" indent="0">
              <a:buFont typeface="Arial" panose="020B0604020202020204" pitchFamily="34" charset="0"/>
              <a:buNone/>
            </a:pPr>
            <a:r>
              <a:rPr lang="en-GB" sz="1600">
                <a:latin typeface="Trebuchet MS" panose="020B0603020202020204" pitchFamily="34" charset="0"/>
              </a:rPr>
              <a:t>We can fund expansion of existing projects as well as the development of new ways of working</a:t>
            </a:r>
          </a:p>
          <a:p>
            <a:pPr marL="0" indent="0">
              <a:buFont typeface="Arial" panose="020B0604020202020204" pitchFamily="34" charset="0"/>
              <a:buNone/>
            </a:pPr>
            <a:r>
              <a:rPr lang="en-GB" sz="1600">
                <a:latin typeface="Trebuchet MS" panose="020B0603020202020204" pitchFamily="34" charset="0"/>
              </a:rPr>
              <a:t>We can cover costs for sharing learning and showing impact (demonstrating community cohesion/EDI development/lived experience leadership/establishing partnerships with community stakeholders)</a:t>
            </a:r>
          </a:p>
          <a:p>
            <a:pPr marL="0" indent="0">
              <a:buFont typeface="Arial" panose="020B0604020202020204" pitchFamily="34" charset="0"/>
              <a:buNone/>
            </a:pPr>
            <a:r>
              <a:rPr lang="en-GB" sz="1600">
                <a:latin typeface="Trebuchet MS" panose="020B0603020202020204" pitchFamily="34" charset="0"/>
              </a:rPr>
              <a:t>We can support organisations to adjust to the new ‘normal’ and focus on financial, strategic or operational planning/restructuring </a:t>
            </a:r>
          </a:p>
          <a:p>
            <a:pPr marL="0" indent="0">
              <a:buFont typeface="Arial" panose="020B0604020202020204" pitchFamily="34" charset="0"/>
              <a:buNone/>
            </a:pPr>
            <a:endParaRPr lang="en-GB" sz="1600">
              <a:latin typeface="Trebuchet MS" panose="020B0603020202020204" pitchFamily="34" charset="0"/>
            </a:endParaRPr>
          </a:p>
          <a:p>
            <a:endParaRPr lang="en-GB"/>
          </a:p>
        </p:txBody>
      </p:sp>
      <p:sp>
        <p:nvSpPr>
          <p:cNvPr id="4" name="Slide Number Placeholder 3"/>
          <p:cNvSpPr>
            <a:spLocks noGrp="1"/>
          </p:cNvSpPr>
          <p:nvPr>
            <p:ph type="sldNum" sz="quarter" idx="5"/>
          </p:nvPr>
        </p:nvSpPr>
        <p:spPr/>
        <p:txBody>
          <a:bodyPr/>
          <a:lstStyle/>
          <a:p>
            <a:fld id="{304EE8F0-8632-F44A-B2EE-0131CA82EE61}" type="slidenum">
              <a:rPr lang="en-US" smtClean="0"/>
              <a:t>12</a:t>
            </a:fld>
            <a:endParaRPr lang="en-US"/>
          </a:p>
        </p:txBody>
      </p:sp>
    </p:spTree>
    <p:extLst>
      <p:ext uri="{BB962C8B-B14F-4D97-AF65-F5344CB8AC3E}">
        <p14:creationId xmlns:p14="http://schemas.microsoft.com/office/powerpoint/2010/main" val="3220848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lvl="0"/>
            <a:fld id="{5B6CDF3B-93C6-42C1-A96A-A3F035A96773}" type="slidenum">
              <a:rPr lang="en-US" smtClean="0"/>
              <a:t>13</a:t>
            </a:fld>
            <a:endParaRPr lang="en-US"/>
          </a:p>
        </p:txBody>
      </p:sp>
    </p:spTree>
    <p:extLst>
      <p:ext uri="{BB962C8B-B14F-4D97-AF65-F5344CB8AC3E}">
        <p14:creationId xmlns:p14="http://schemas.microsoft.com/office/powerpoint/2010/main" val="2218267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1249363"/>
            <a:ext cx="4495800" cy="3373437"/>
          </a:xfrm>
        </p:spPr>
      </p:sp>
      <p:sp>
        <p:nvSpPr>
          <p:cNvPr id="3" name="Notes Placeholder 2"/>
          <p:cNvSpPr>
            <a:spLocks noGrp="1"/>
          </p:cNvSpPr>
          <p:nvPr>
            <p:ph type="body" idx="1"/>
          </p:nvPr>
        </p:nvSpPr>
        <p:spPr/>
        <p:txBody>
          <a:bodyPr/>
          <a:lstStyle/>
          <a:p>
            <a:r>
              <a:rPr lang="en-GB"/>
              <a:t>Also ask your CVS for support and if they can’t help they can signpost you to us. </a:t>
            </a:r>
          </a:p>
        </p:txBody>
      </p:sp>
      <p:sp>
        <p:nvSpPr>
          <p:cNvPr id="4" name="Slide Number Placeholder 3"/>
          <p:cNvSpPr>
            <a:spLocks noGrp="1"/>
          </p:cNvSpPr>
          <p:nvPr>
            <p:ph type="sldNum" sz="quarter" idx="5"/>
          </p:nvPr>
        </p:nvSpPr>
        <p:spPr/>
        <p:txBody>
          <a:bodyPr/>
          <a:lstStyle/>
          <a:p>
            <a:pPr lvl="0"/>
            <a:fld id="{5B6CDF3B-93C6-42C1-A96A-A3F035A96773}" type="slidenum">
              <a:rPr lang="en-US" smtClean="0"/>
              <a:t>14</a:t>
            </a:fld>
            <a:endParaRPr lang="en-US"/>
          </a:p>
        </p:txBody>
      </p:sp>
    </p:spTree>
    <p:extLst>
      <p:ext uri="{BB962C8B-B14F-4D97-AF65-F5344CB8AC3E}">
        <p14:creationId xmlns:p14="http://schemas.microsoft.com/office/powerpoint/2010/main" val="1608239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1249363"/>
            <a:ext cx="4495800" cy="3373437"/>
          </a:xfrm>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r>
              <a:rPr lang="en-GB"/>
              <a:t>Overview of agenda &amp; purpose of the session.</a:t>
            </a:r>
          </a:p>
          <a:p>
            <a:pPr marL="228600" indent="-228600">
              <a:buFont typeface="Arial" panose="020B0604020202020204" pitchFamily="34" charset="0"/>
              <a:buChar char="•"/>
            </a:pPr>
            <a:r>
              <a:rPr lang="en-GB"/>
              <a:t>Return to our main funding offers after a period of short term emergency funding </a:t>
            </a:r>
            <a:r>
              <a:rPr lang="en-GB" err="1"/>
              <a:t>inc.</a:t>
            </a:r>
            <a:r>
              <a:rPr lang="en-GB"/>
              <a:t> Lottery &amp; DCMS distribution. </a:t>
            </a:r>
          </a:p>
          <a:p>
            <a:pPr marL="228600" indent="-228600">
              <a:buFont typeface="Arial" panose="020B0604020202020204" pitchFamily="34" charset="0"/>
              <a:buChar char="•"/>
            </a:pPr>
            <a:r>
              <a:rPr lang="en-GB"/>
              <a:t>Some slight changes as a result of previous learning, alongside learning and ongoing response to </a:t>
            </a:r>
            <a:r>
              <a:rPr lang="en-GB" err="1"/>
              <a:t>Covid</a:t>
            </a:r>
            <a:r>
              <a:rPr lang="en-GB"/>
              <a:t>. </a:t>
            </a:r>
          </a:p>
          <a:p>
            <a:pPr marL="228600" indent="-228600">
              <a:buFont typeface="Arial" panose="020B0604020202020204" pitchFamily="34" charset="0"/>
              <a:buChar char="•"/>
            </a:pPr>
            <a:r>
              <a:rPr lang="en-GB"/>
              <a:t>Reminder that this isn’t a call to funding and that the demand for our funding is higher than ever. Unfortunately we have to say no to good proposals. </a:t>
            </a:r>
          </a:p>
          <a:p>
            <a:endParaRPr lang="en-GB"/>
          </a:p>
          <a:p>
            <a:endParaRPr lang="en-GB"/>
          </a:p>
        </p:txBody>
      </p:sp>
      <p:sp>
        <p:nvSpPr>
          <p:cNvPr id="4" name="Slide Number Placeholder 3"/>
          <p:cNvSpPr>
            <a:spLocks noGrp="1"/>
          </p:cNvSpPr>
          <p:nvPr>
            <p:ph type="sldNum" sz="quarter" idx="5"/>
          </p:nvPr>
        </p:nvSpPr>
        <p:spPr/>
        <p:txBody>
          <a:bodyPr/>
          <a:lstStyle/>
          <a:p>
            <a:pPr lvl="0"/>
            <a:fld id="{5B6CDF3B-93C6-42C1-A96A-A3F035A96773}" type="slidenum">
              <a:rPr lang="en-US" smtClean="0"/>
              <a:t>3</a:t>
            </a:fld>
            <a:endParaRPr lang="en-US"/>
          </a:p>
        </p:txBody>
      </p:sp>
    </p:spTree>
    <p:extLst>
      <p:ext uri="{BB962C8B-B14F-4D97-AF65-F5344CB8AC3E}">
        <p14:creationId xmlns:p14="http://schemas.microsoft.com/office/powerpoint/2010/main" val="2080507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People understand what’s needed in their communities better than anyone.  We listen, collaborate and fund so that good things happen. </a:t>
            </a:r>
          </a:p>
          <a:p>
            <a:endParaRPr lang="en-GB"/>
          </a:p>
          <a:p>
            <a:endParaRPr lang="en-GB"/>
          </a:p>
        </p:txBody>
      </p:sp>
      <p:sp>
        <p:nvSpPr>
          <p:cNvPr id="4" name="Slide Number Placeholder 3"/>
          <p:cNvSpPr>
            <a:spLocks noGrp="1"/>
          </p:cNvSpPr>
          <p:nvPr>
            <p:ph type="sldNum" sz="quarter" idx="5"/>
          </p:nvPr>
        </p:nvSpPr>
        <p:spPr/>
        <p:txBody>
          <a:bodyPr/>
          <a:lstStyle/>
          <a:p>
            <a:fld id="{304EE8F0-8632-F44A-B2EE-0131CA82EE61}" type="slidenum">
              <a:rPr lang="en-US" smtClean="0"/>
              <a:t>4</a:t>
            </a:fld>
            <a:endParaRPr lang="en-US"/>
          </a:p>
        </p:txBody>
      </p:sp>
    </p:spTree>
    <p:extLst>
      <p:ext uri="{BB962C8B-B14F-4D97-AF65-F5344CB8AC3E}">
        <p14:creationId xmlns:p14="http://schemas.microsoft.com/office/powerpoint/2010/main" val="2198438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Although there are many principles which underpin this framework, we mainly consider these three things: is the organisation people led, strengths based and connected</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Video link: https://www.youtube.com/watch?v=Uzmc8AnqVIk&amp;feature=youtu.be</a:t>
            </a:r>
          </a:p>
          <a:p>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4EE8F0-8632-F44A-B2EE-0131CA82EE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237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Communities come in all shapes and sizes - The National Lottery Community Fund </a:t>
            </a:r>
            <a:r>
              <a:rPr lang="en-GB" sz="1200" b="1" kern="1200">
                <a:solidFill>
                  <a:schemeClr val="tx1"/>
                </a:solidFill>
                <a:effectLst/>
                <a:latin typeface="+mn-lt"/>
                <a:ea typeface="+mn-ea"/>
                <a:cs typeface="+mn-cs"/>
              </a:rPr>
              <a:t>is for everyone </a:t>
            </a:r>
            <a:r>
              <a:rPr lang="en-GB" sz="1200" kern="1200">
                <a:solidFill>
                  <a:schemeClr val="tx1"/>
                </a:solidFill>
                <a:effectLst/>
                <a:latin typeface="+mn-lt"/>
                <a:ea typeface="+mn-ea"/>
                <a:cs typeface="+mn-cs"/>
              </a:rPr>
              <a:t>– so we need to ensure we are reaching out to those that maybe don’t think we are for them. We </a:t>
            </a:r>
            <a:r>
              <a:rPr lang="en-GB" sz="1800" b="0" i="0">
                <a:solidFill>
                  <a:srgbClr val="000000"/>
                </a:solidFill>
                <a:effectLst/>
                <a:latin typeface="Trebuchet MS" panose="020B0603020202020204" pitchFamily="34" charset="0"/>
              </a:rPr>
              <a:t>ensure that</a:t>
            </a:r>
            <a:r>
              <a:rPr lang="en-GB" sz="1800" b="0" i="0">
                <a:solidFill>
                  <a:srgbClr val="000000"/>
                </a:solidFill>
                <a:effectLst/>
                <a:latin typeface="Arial" panose="020B0604020202020204" pitchFamily="34" charset="0"/>
              </a:rPr>
              <a:t> </a:t>
            </a:r>
            <a:r>
              <a:rPr lang="en-GB" sz="1800" b="0" i="0">
                <a:solidFill>
                  <a:srgbClr val="000000"/>
                </a:solidFill>
                <a:effectLst/>
                <a:latin typeface="Trebuchet MS" panose="020B0603020202020204" pitchFamily="34" charset="0"/>
              </a:rPr>
              <a:t>our funding is meaningfully informed by lived, learned, and practiced experience, as well as the insight and knowledge that we and others have. </a:t>
            </a:r>
            <a:endParaRPr lang="en-GB" sz="1200" b="1">
              <a:latin typeface="Rockwe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latin typeface="Rockwe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latin typeface="Rockwell"/>
              </a:rPr>
              <a:t>We are a </a:t>
            </a:r>
            <a:r>
              <a:rPr lang="en-GB" b="1"/>
              <a:t>flexible funder.</a:t>
            </a:r>
            <a:r>
              <a:rPr lang="en-GB" sz="1200" kern="1200">
                <a:solidFill>
                  <a:schemeClr val="tx1"/>
                </a:solidFill>
                <a:effectLst/>
                <a:latin typeface="+mn-lt"/>
                <a:ea typeface="+mn-ea"/>
                <a:cs typeface="+mn-cs"/>
              </a:rPr>
              <a:t> This is a key part of going forward. It always has been a part, but in response to the pandemic we are now even more flexible.</a:t>
            </a:r>
          </a:p>
          <a:p>
            <a:pPr marL="0" indent="0" algn="l">
              <a:lnSpc>
                <a:spcPct val="100000"/>
              </a:lnSpc>
              <a:buNone/>
            </a:pPr>
            <a:r>
              <a:rPr lang="en-GB"/>
              <a:t>It’s not just what we’ll fund that’s flexible, but our grant making processes have been refreshed and redesigned to be more flexible for applicants, allowing our processes to adapt to the different types of funding that your organisations will need, particularly whilst responding to and recovering from the COVID-19 pandemic. </a:t>
            </a:r>
          </a:p>
          <a:p>
            <a:endParaRPr lang="en-GB"/>
          </a:p>
          <a:p>
            <a:r>
              <a:rPr lang="en-GB"/>
              <a:t>Therefore we will take a </a:t>
            </a:r>
            <a:r>
              <a:rPr lang="en-GB" b="1"/>
              <a:t>proportionate approach to assessment and grant management </a:t>
            </a:r>
            <a:r>
              <a:rPr lang="en-GB"/>
              <a:t>based on the scale, size, complexity and amount that you have requested; recognising that it is not a one size fits all process. For example, we wouldn’t expect the same level of detail and information to be provided by a group that wanted £50k over a year as opposed to one that requests £500k over five years.</a:t>
            </a:r>
          </a:p>
          <a:p>
            <a:endParaRPr lang="en-GB"/>
          </a:p>
          <a:p>
            <a:r>
              <a:rPr lang="en-GB"/>
              <a:t>It’s your local funding officer’s role to assist you, so that you know how much information we need regarding the level of planning required and the amount of information to submit.   </a:t>
            </a:r>
            <a:r>
              <a:rPr lang="en-GB" b="1"/>
              <a:t>Our approach remains conversational and relational despite any Covid-19 restrictions </a:t>
            </a:r>
            <a:r>
              <a:rPr lang="en-GB"/>
              <a:t>– if your idea is a good fit with our priorities we talk to groups so that we can fully understand what you want from us, and if you are successful in being awarded funding we will keep talking to you about how you are progressing with your grants until you have spent all the money.   </a:t>
            </a:r>
          </a:p>
          <a:p>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4EE8F0-8632-F44A-B2EE-0131CA82EE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0871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t>We have three main funding priorities in England which came out of discussions with our grant holders, stakeholders and organisations across the voluntary sector.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t>We asked them where they think we add most value and what is important for their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t>These priorities are the same for all England funding. </a:t>
            </a: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4EE8F0-8632-F44A-B2EE-0131CA82EE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5922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Alongside the 3 main England priorities, we will continue to prioritise proposals which respond to the crisis. </a:t>
            </a:r>
          </a:p>
          <a:p>
            <a:endParaRPr lang="en-GB" dirty="0"/>
          </a:p>
          <a:p>
            <a:pPr marL="0" indent="0" defTabSz="1097280">
              <a:buFont typeface="Arial" panose="020B0604020202020204" pitchFamily="34" charset="0"/>
              <a:buNone/>
            </a:pPr>
            <a:r>
              <a:rPr lang="en-GB" sz="28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We can support groups to: </a:t>
            </a:r>
          </a:p>
          <a:p>
            <a:pPr marL="0" indent="0" defTabSz="1097280">
              <a:buFont typeface="Arial" panose="020B0604020202020204" pitchFamily="34" charset="0"/>
              <a:buNone/>
            </a:pPr>
            <a:r>
              <a:rPr lang="en-GB" sz="28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 continue to deliver activity, responding to the immediate crisis or recovery </a:t>
            </a:r>
          </a:p>
          <a:p>
            <a:pPr marL="0" indent="0" defTabSz="1097280">
              <a:buFont typeface="Arial" panose="020B0604020202020204" pitchFamily="34" charset="0"/>
              <a:buNone/>
            </a:pPr>
            <a:r>
              <a:rPr lang="en-GB" sz="28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 change, adapt and become more resilient to respond to future challenges.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304EE8F0-8632-F44A-B2EE-0131CA82EE61}" type="slidenum">
              <a:rPr lang="en-US" smtClean="0"/>
              <a:t>8</a:t>
            </a:fld>
            <a:endParaRPr lang="en-US"/>
          </a:p>
        </p:txBody>
      </p:sp>
    </p:spTree>
    <p:extLst>
      <p:ext uri="{BB962C8B-B14F-4D97-AF65-F5344CB8AC3E}">
        <p14:creationId xmlns:p14="http://schemas.microsoft.com/office/powerpoint/2010/main" val="446600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1" i="0" dirty="0">
                <a:solidFill>
                  <a:srgbClr val="333333"/>
                </a:solidFill>
                <a:effectLst/>
                <a:latin typeface="caecilia-sans-text"/>
              </a:rPr>
              <a:t>We will keep all our funding open and available</a:t>
            </a:r>
            <a:r>
              <a:rPr lang="en-GB" b="0" i="0" dirty="0">
                <a:solidFill>
                  <a:srgbClr val="333333"/>
                </a:solidFill>
                <a:effectLst/>
                <a:latin typeface="caecilia-sans-text"/>
              </a:rPr>
              <a:t> – all funding </a:t>
            </a:r>
            <a:r>
              <a:rPr lang="en-GB" b="1" i="0" dirty="0">
                <a:solidFill>
                  <a:srgbClr val="E6007E"/>
                </a:solidFill>
                <a:effectLst/>
                <a:latin typeface="caecilia-sans-text"/>
              </a:rPr>
              <a:t>portfolios</a:t>
            </a:r>
            <a:r>
              <a:rPr lang="en-GB" b="0" i="0" dirty="0">
                <a:solidFill>
                  <a:srgbClr val="333333"/>
                </a:solidFill>
                <a:effectLst/>
                <a:latin typeface="caecilia-sans-text"/>
              </a:rPr>
              <a:t> are open for applications whether </a:t>
            </a:r>
            <a:r>
              <a:rPr lang="en-GB" b="1" i="0" dirty="0">
                <a:solidFill>
                  <a:srgbClr val="333333"/>
                </a:solidFill>
                <a:effectLst/>
                <a:latin typeface="caecilia-sans-text"/>
              </a:rPr>
              <a:t>new</a:t>
            </a:r>
            <a:r>
              <a:rPr lang="en-GB" b="0" i="0" dirty="0">
                <a:solidFill>
                  <a:srgbClr val="333333"/>
                </a:solidFill>
                <a:effectLst/>
                <a:latin typeface="caecilia-sans-text"/>
              </a:rPr>
              <a:t> or </a:t>
            </a:r>
            <a:r>
              <a:rPr lang="en-GB" b="1" i="0" dirty="0">
                <a:solidFill>
                  <a:srgbClr val="333333"/>
                </a:solidFill>
                <a:effectLst/>
                <a:latin typeface="caecilia-sans-text"/>
              </a:rPr>
              <a:t>returning</a:t>
            </a:r>
            <a:r>
              <a:rPr lang="en-GB" b="0" i="0" dirty="0">
                <a:solidFill>
                  <a:srgbClr val="333333"/>
                </a:solidFill>
                <a:effectLst/>
                <a:latin typeface="caecilia-sans-text"/>
              </a:rPr>
              <a:t>. We expect to </a:t>
            </a:r>
            <a:r>
              <a:rPr lang="en-GB" b="1" i="0" dirty="0">
                <a:solidFill>
                  <a:srgbClr val="333333"/>
                </a:solidFill>
                <a:effectLst/>
                <a:latin typeface="caecilia-sans-text"/>
              </a:rPr>
              <a:t>commit</a:t>
            </a:r>
            <a:r>
              <a:rPr lang="en-GB" b="0" i="0" dirty="0">
                <a:solidFill>
                  <a:srgbClr val="333333"/>
                </a:solidFill>
                <a:effectLst/>
                <a:latin typeface="caecilia-sans-text"/>
              </a:rPr>
              <a:t> over £</a:t>
            </a:r>
            <a:r>
              <a:rPr lang="en-GB" b="1" i="0" dirty="0">
                <a:solidFill>
                  <a:srgbClr val="333333"/>
                </a:solidFill>
                <a:effectLst/>
                <a:latin typeface="caecilia-sans-text"/>
              </a:rPr>
              <a:t>75m</a:t>
            </a:r>
            <a:r>
              <a:rPr lang="en-GB" b="0" i="0" dirty="0">
                <a:solidFill>
                  <a:srgbClr val="333333"/>
                </a:solidFill>
                <a:effectLst/>
                <a:latin typeface="caecilia-sans-text"/>
              </a:rPr>
              <a:t> to support communities on </a:t>
            </a:r>
            <a:r>
              <a:rPr lang="en-GB" b="1" i="0" dirty="0">
                <a:solidFill>
                  <a:srgbClr val="333333"/>
                </a:solidFill>
                <a:effectLst/>
                <a:latin typeface="caecilia-sans-text"/>
              </a:rPr>
              <a:t>cost-of-living through the next year</a:t>
            </a:r>
            <a:r>
              <a:rPr lang="en-GB" b="0" i="0" dirty="0">
                <a:solidFill>
                  <a:srgbClr val="333333"/>
                </a:solidFill>
                <a:effectLst/>
                <a:latin typeface="caecilia-sans-text"/>
              </a:rPr>
              <a:t>, factoring in commitments to date and added flexibility in grant making.</a:t>
            </a:r>
          </a:p>
          <a:p>
            <a:pPr algn="l">
              <a:buFont typeface="+mj-lt"/>
              <a:buNone/>
            </a:pPr>
            <a:endParaRPr lang="en-GB" b="0" i="0" dirty="0">
              <a:solidFill>
                <a:srgbClr val="333333"/>
              </a:solidFill>
              <a:effectLst/>
              <a:latin typeface="caecilia-sans-tex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333333"/>
                </a:solidFill>
                <a:effectLst/>
                <a:latin typeface="caecilia-sans-text"/>
              </a:rPr>
              <a:t>2. We will be flexible and adaptable – </a:t>
            </a:r>
            <a:r>
              <a:rPr lang="en-GB" b="0" i="0" dirty="0">
                <a:solidFill>
                  <a:srgbClr val="333333"/>
                </a:solidFill>
                <a:effectLst/>
                <a:latin typeface="caecilia-sans-text"/>
              </a:rPr>
              <a:t>we know, including from experience during COVID-19, that one of most </a:t>
            </a:r>
            <a:r>
              <a:rPr lang="en-GB" b="1" i="0" dirty="0">
                <a:solidFill>
                  <a:srgbClr val="333333"/>
                </a:solidFill>
                <a:effectLst/>
                <a:latin typeface="caecilia-sans-text"/>
              </a:rPr>
              <a:t>important things we can offer as a funder is flexibility and agility </a:t>
            </a:r>
            <a:r>
              <a:rPr lang="en-GB" b="0" i="0" dirty="0">
                <a:solidFill>
                  <a:srgbClr val="333333"/>
                </a:solidFill>
                <a:effectLst/>
                <a:latin typeface="caecilia-sans-text"/>
              </a:rPr>
              <a:t>in our </a:t>
            </a:r>
            <a:r>
              <a:rPr lang="en-GB" b="0" i="0" dirty="0" err="1">
                <a:solidFill>
                  <a:srgbClr val="333333"/>
                </a:solidFill>
                <a:effectLst/>
                <a:latin typeface="caecilia-sans-text"/>
              </a:rPr>
              <a:t>grantmaking</a:t>
            </a:r>
            <a:r>
              <a:rPr lang="en-GB" b="0" i="0" dirty="0">
                <a:solidFill>
                  <a:srgbClr val="333333"/>
                </a:solidFill>
                <a:effectLst/>
                <a:latin typeface="caecilia-sans-text"/>
              </a:rPr>
              <a:t> approach. We have now made changes to </a:t>
            </a:r>
            <a:r>
              <a:rPr lang="en-GB" b="1" i="0" dirty="0">
                <a:solidFill>
                  <a:srgbClr val="333333"/>
                </a:solidFill>
                <a:effectLst/>
                <a:latin typeface="caecilia-sans-text"/>
              </a:rPr>
              <a:t>allow greater variations and adjustments in grants underway </a:t>
            </a:r>
            <a:r>
              <a:rPr lang="en-GB" b="0" i="0" dirty="0">
                <a:solidFill>
                  <a:srgbClr val="333333"/>
                </a:solidFill>
                <a:effectLst/>
                <a:latin typeface="caecilia-sans-text"/>
              </a:rPr>
              <a:t>to reflect cost of living pressures.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33333"/>
              </a:solidFill>
              <a:effectLst/>
              <a:latin typeface="caecilia-sans-tex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33333"/>
                </a:solidFill>
                <a:effectLst/>
                <a:latin typeface="caecilia-sans-text"/>
              </a:rPr>
              <a:t>3. </a:t>
            </a:r>
            <a:r>
              <a:rPr lang="en-GB" b="1" i="0" dirty="0">
                <a:solidFill>
                  <a:srgbClr val="333333"/>
                </a:solidFill>
                <a:effectLst/>
                <a:latin typeface="caecilia-sans-text"/>
              </a:rPr>
              <a:t>Our commitment to people and communities remains a constant – </a:t>
            </a:r>
            <a:r>
              <a:rPr lang="en-GB" b="0" i="0" dirty="0">
                <a:solidFill>
                  <a:srgbClr val="333333"/>
                </a:solidFill>
                <a:effectLst/>
                <a:latin typeface="caecilia-sans-text"/>
              </a:rPr>
              <a:t>as we set out in our </a:t>
            </a:r>
            <a:r>
              <a:rPr lang="en-GB" b="1" i="0" dirty="0">
                <a:solidFill>
                  <a:srgbClr val="0075B0"/>
                </a:solidFill>
                <a:effectLst/>
                <a:latin typeface="caecilia-sans-text"/>
                <a:hlinkClick r:id="rId3"/>
              </a:rPr>
              <a:t>Putting Communities First Commitments</a:t>
            </a:r>
            <a:r>
              <a:rPr lang="en-GB" b="0" i="0" dirty="0">
                <a:solidFill>
                  <a:srgbClr val="333333"/>
                </a:solidFill>
                <a:effectLst/>
                <a:latin typeface="caecilia-sans-text"/>
              </a:rPr>
              <a:t> last year, </a:t>
            </a:r>
            <a:r>
              <a:rPr lang="en-GB" b="1" i="0" dirty="0">
                <a:solidFill>
                  <a:srgbClr val="333333"/>
                </a:solidFill>
                <a:effectLst/>
                <a:latin typeface="caecilia-sans-text"/>
              </a:rPr>
              <a:t>we will balance</a:t>
            </a:r>
            <a:r>
              <a:rPr lang="en-GB" b="0" i="0" dirty="0">
                <a:solidFill>
                  <a:srgbClr val="333333"/>
                </a:solidFill>
                <a:effectLst/>
                <a:latin typeface="caecilia-sans-text"/>
              </a:rPr>
              <a:t> responding to </a:t>
            </a:r>
            <a:r>
              <a:rPr lang="en-GB" b="1" i="0" dirty="0">
                <a:solidFill>
                  <a:srgbClr val="333333"/>
                </a:solidFill>
                <a:effectLst/>
                <a:latin typeface="caecilia-sans-text"/>
              </a:rPr>
              <a:t>the here and now </a:t>
            </a:r>
            <a:r>
              <a:rPr lang="en-GB" b="0" i="0" dirty="0">
                <a:solidFill>
                  <a:srgbClr val="333333"/>
                </a:solidFill>
                <a:effectLst/>
                <a:latin typeface="caecilia-sans-text"/>
              </a:rPr>
              <a:t>with </a:t>
            </a:r>
            <a:r>
              <a:rPr lang="en-GB" b="1" i="0" dirty="0">
                <a:solidFill>
                  <a:srgbClr val="333333"/>
                </a:solidFill>
                <a:effectLst/>
                <a:latin typeface="caecilia-sans-text"/>
              </a:rPr>
              <a:t>shaping</a:t>
            </a:r>
            <a:r>
              <a:rPr lang="en-GB" b="0" i="0" dirty="0">
                <a:solidFill>
                  <a:srgbClr val="333333"/>
                </a:solidFill>
                <a:effectLst/>
                <a:latin typeface="caecilia-sans-text"/>
              </a:rPr>
              <a:t> the future. Demand for funding remains high, and while we can’t fund every project, our funding will remain guided by communities and where our funding can make the most difference alongside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33333"/>
              </a:solidFill>
              <a:effectLst/>
              <a:latin typeface="caecilia-sans-tex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33333"/>
                </a:solidFill>
                <a:effectLst/>
                <a:latin typeface="caecilia-sans-text"/>
              </a:rPr>
              <a:t>4. </a:t>
            </a:r>
            <a:r>
              <a:rPr lang="en-GB" b="1" i="0" dirty="0">
                <a:solidFill>
                  <a:srgbClr val="333333"/>
                </a:solidFill>
                <a:effectLst/>
                <a:latin typeface="caecilia-sans-text"/>
              </a:rPr>
              <a:t>We will work with others to draw on knowledge, insight and foresight – </a:t>
            </a:r>
            <a:r>
              <a:rPr lang="en-GB" b="0" i="0" dirty="0">
                <a:solidFill>
                  <a:srgbClr val="333333"/>
                </a:solidFill>
                <a:effectLst/>
                <a:latin typeface="caecilia-sans-text"/>
              </a:rPr>
              <a:t>over the period ahead we will listen and use our </a:t>
            </a:r>
            <a:r>
              <a:rPr lang="en-GB" b="0" i="0" dirty="0" err="1">
                <a:solidFill>
                  <a:srgbClr val="333333"/>
                </a:solidFill>
                <a:effectLst/>
                <a:latin typeface="caecilia-sans-text"/>
              </a:rPr>
              <a:t>grantmaking</a:t>
            </a:r>
            <a:r>
              <a:rPr lang="en-GB" b="0" i="0" dirty="0">
                <a:solidFill>
                  <a:srgbClr val="333333"/>
                </a:solidFill>
                <a:effectLst/>
                <a:latin typeface="caecilia-sans-text"/>
              </a:rPr>
              <a:t> data and insight to help us – and others – build a picture of what is happening, and make this available to help influence and steer our and others’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33333"/>
              </a:solidFill>
              <a:effectLst/>
              <a:latin typeface="caecilia-sans-text"/>
            </a:endParaRPr>
          </a:p>
          <a:p>
            <a:pPr algn="l"/>
            <a:r>
              <a:rPr lang="en-GB" b="0" i="0" dirty="0">
                <a:solidFill>
                  <a:srgbClr val="333333"/>
                </a:solidFill>
                <a:effectLst/>
                <a:latin typeface="caecilia-sans-text"/>
              </a:rPr>
              <a:t>The situation we are responding to is live and developing – please be assured that our approach will be under constant review so that our support remains in step with your needs, allowing you to continue delivering your valuable work and efforts for your communities.</a:t>
            </a:r>
          </a:p>
          <a:p>
            <a:pPr algn="l"/>
            <a:r>
              <a:rPr lang="en-GB" b="0" i="0" dirty="0">
                <a:solidFill>
                  <a:srgbClr val="333333"/>
                </a:solidFill>
                <a:effectLst/>
                <a:latin typeface="caecilia-sans-text"/>
              </a:rPr>
              <a:t>It’s important to say too that the cost of living is a common theme within the many conversations and listening events we are engaging in for our Strategy Renewal. This process began earlier this year and will help shape how The National Lottery Community Fund can best support communities now until 2030.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33333"/>
              </a:solidFill>
              <a:effectLst/>
              <a:latin typeface="caecilia-sans-text"/>
            </a:endParaRP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304EE8F0-8632-F44A-B2EE-0131CA82EE61}" type="slidenum">
              <a:rPr lang="en-US" smtClean="0"/>
              <a:t>9</a:t>
            </a:fld>
            <a:endParaRPr lang="en-US"/>
          </a:p>
        </p:txBody>
      </p:sp>
    </p:spTree>
    <p:extLst>
      <p:ext uri="{BB962C8B-B14F-4D97-AF65-F5344CB8AC3E}">
        <p14:creationId xmlns:p14="http://schemas.microsoft.com/office/powerpoint/2010/main" val="902921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We’ve now re-opened our main responsive funding programmes. </a:t>
            </a:r>
          </a:p>
          <a:p>
            <a:r>
              <a:rPr lang="en-GB" dirty="0"/>
              <a:t>These are the same programmes that operated before our short-term Covid emergency funds – with a few small changes. </a:t>
            </a:r>
          </a:p>
          <a:p>
            <a:endParaRPr lang="en-GB" baseline="0" dirty="0"/>
          </a:p>
          <a:p>
            <a:r>
              <a:rPr lang="en-GB" baseline="0" dirty="0"/>
              <a:t>All open programmes can be found on our website: https://www.tnlcommunityfund.org.uk/funding/programmes?location=England</a:t>
            </a:r>
          </a:p>
          <a:p>
            <a:endParaRPr lang="en-GB" baseline="0" dirty="0"/>
          </a:p>
          <a:p>
            <a:endParaRPr lang="en-GB" dirty="0"/>
          </a:p>
        </p:txBody>
      </p:sp>
      <p:sp>
        <p:nvSpPr>
          <p:cNvPr id="4" name="Slide Number Placeholder 3"/>
          <p:cNvSpPr>
            <a:spLocks noGrp="1"/>
          </p:cNvSpPr>
          <p:nvPr>
            <p:ph type="sldNum" sz="quarter" idx="5"/>
          </p:nvPr>
        </p:nvSpPr>
        <p:spPr/>
        <p:txBody>
          <a:bodyPr/>
          <a:lstStyle/>
          <a:p>
            <a:fld id="{304EE8F0-8632-F44A-B2EE-0131CA82EE61}" type="slidenum">
              <a:rPr lang="en-US" smtClean="0"/>
              <a:t>10</a:t>
            </a:fld>
            <a:endParaRPr lang="en-US"/>
          </a:p>
        </p:txBody>
      </p:sp>
    </p:spTree>
    <p:extLst>
      <p:ext uri="{BB962C8B-B14F-4D97-AF65-F5344CB8AC3E}">
        <p14:creationId xmlns:p14="http://schemas.microsoft.com/office/powerpoint/2010/main" val="28242671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hite with Image">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2F50854F-B6E5-DA4D-BE39-21305DB8D620}"/>
              </a:ext>
            </a:extLst>
          </p:cNvPr>
          <p:cNvSpPr/>
          <p:nvPr userDrawn="1"/>
        </p:nvSpPr>
        <p:spPr>
          <a:xfrm>
            <a:off x="0" y="5080000"/>
            <a:ext cx="10160000" cy="2540000"/>
          </a:xfrm>
          <a:custGeom>
            <a:avLst/>
            <a:gdLst/>
            <a:ahLst/>
            <a:cxnLst/>
            <a:rect l="l" t="t" r="r" b="b"/>
            <a:pathLst>
              <a:path w="10160000" h="2540000">
                <a:moveTo>
                  <a:pt x="0" y="2540000"/>
                </a:moveTo>
                <a:lnTo>
                  <a:pt x="10160000" y="2540000"/>
                </a:lnTo>
                <a:lnTo>
                  <a:pt x="10160000" y="0"/>
                </a:lnTo>
                <a:lnTo>
                  <a:pt x="0" y="0"/>
                </a:lnTo>
                <a:lnTo>
                  <a:pt x="0" y="2540000"/>
                </a:lnTo>
                <a:close/>
              </a:path>
            </a:pathLst>
          </a:custGeom>
          <a:solidFill>
            <a:schemeClr val="bg1"/>
          </a:solidFill>
        </p:spPr>
        <p:txBody>
          <a:bodyPr wrap="square" lIns="0" tIns="0" rIns="0" bIns="0" rtlCol="0"/>
          <a:lstStyle/>
          <a:p>
            <a:endParaRPr sz="1800"/>
          </a:p>
        </p:txBody>
      </p:sp>
      <p:pic>
        <p:nvPicPr>
          <p:cNvPr id="11" name="Picture 10">
            <a:extLst>
              <a:ext uri="{FF2B5EF4-FFF2-40B4-BE49-F238E27FC236}">
                <a16:creationId xmlns:a16="http://schemas.microsoft.com/office/drawing/2014/main" id="{E921CEF1-4591-CA49-B64D-1867ABA5E3D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765800" y="5486403"/>
            <a:ext cx="4394200" cy="2133599"/>
          </a:xfrm>
          <a:prstGeom prst="rect">
            <a:avLst/>
          </a:prstGeom>
        </p:spPr>
      </p:pic>
      <p:sp>
        <p:nvSpPr>
          <p:cNvPr id="18" name="Text Placeholder 3">
            <a:extLst>
              <a:ext uri="{FF2B5EF4-FFF2-40B4-BE49-F238E27FC236}">
                <a16:creationId xmlns:a16="http://schemas.microsoft.com/office/drawing/2014/main" id="{D07068D9-B1D8-764D-8B77-05827C85CFB9}"/>
              </a:ext>
            </a:extLst>
          </p:cNvPr>
          <p:cNvSpPr>
            <a:spLocks noGrp="1"/>
          </p:cNvSpPr>
          <p:nvPr>
            <p:ph type="body" sz="quarter" idx="15" hasCustomPrompt="1"/>
          </p:nvPr>
        </p:nvSpPr>
        <p:spPr>
          <a:xfrm>
            <a:off x="756000" y="4731560"/>
            <a:ext cx="8677628" cy="648460"/>
          </a:xfrm>
          <a:prstGeom prst="rect">
            <a:avLst/>
          </a:prstGeom>
        </p:spPr>
        <p:txBody>
          <a:bodyPr/>
          <a:lstStyle>
            <a:lvl1pPr>
              <a:defRPr sz="4000" b="1" i="0">
                <a:solidFill>
                  <a:schemeClr val="tx2"/>
                </a:solidFill>
                <a:latin typeface="Rockwell" panose="02060603020205020403" pitchFamily="18" charset="77"/>
              </a:defRPr>
            </a:lvl1pPr>
            <a:lvl2pPr>
              <a:defRPr sz="4000" b="1" i="0">
                <a:latin typeface="Rockwell Std" panose="02060603030405020103" pitchFamily="18" charset="0"/>
              </a:defRPr>
            </a:lvl2pPr>
            <a:lvl3pPr>
              <a:defRPr sz="4000" b="1" i="0">
                <a:latin typeface="Rockwell Std" panose="02060603030405020103" pitchFamily="18" charset="0"/>
              </a:defRPr>
            </a:lvl3pPr>
            <a:lvl4pPr>
              <a:defRPr sz="4000" b="1" i="0">
                <a:latin typeface="Rockwell Std" panose="02060603030405020103" pitchFamily="18" charset="0"/>
              </a:defRPr>
            </a:lvl4pPr>
            <a:lvl5pPr>
              <a:defRPr sz="4000" b="1" i="0">
                <a:latin typeface="Rockwell Std" panose="02060603030405020103" pitchFamily="18" charset="0"/>
              </a:defRPr>
            </a:lvl5pPr>
          </a:lstStyle>
          <a:p>
            <a:r>
              <a:rPr lang="en-US"/>
              <a:t>Document title, Rockwell 40pt </a:t>
            </a:r>
            <a:r>
              <a:rPr lang="en-US" err="1"/>
              <a:t>bd</a:t>
            </a:r>
            <a:endParaRPr lang="en-US"/>
          </a:p>
        </p:txBody>
      </p:sp>
      <p:sp>
        <p:nvSpPr>
          <p:cNvPr id="9" name="Text Placeholder 5">
            <a:extLst>
              <a:ext uri="{FF2B5EF4-FFF2-40B4-BE49-F238E27FC236}">
                <a16:creationId xmlns:a16="http://schemas.microsoft.com/office/drawing/2014/main" id="{CFA34A01-AA5C-7845-9010-1A5D3E98115E}"/>
              </a:ext>
            </a:extLst>
          </p:cNvPr>
          <p:cNvSpPr>
            <a:spLocks noGrp="1"/>
          </p:cNvSpPr>
          <p:nvPr>
            <p:ph type="body" sz="quarter" idx="16" hasCustomPrompt="1"/>
          </p:nvPr>
        </p:nvSpPr>
        <p:spPr>
          <a:xfrm>
            <a:off x="756000" y="5461762"/>
            <a:ext cx="4664076" cy="1396238"/>
          </a:xfrm>
          <a:prstGeom prst="rect">
            <a:avLst/>
          </a:prstGeom>
        </p:spPr>
        <p:txBody>
          <a:bodyPr>
            <a:normAutofit/>
          </a:bodyPr>
          <a:lstStyle>
            <a:lvl1pPr>
              <a:defRPr sz="2600" b="0" i="0">
                <a:solidFill>
                  <a:schemeClr val="bg2"/>
                </a:solidFill>
                <a:latin typeface="Rockwell" panose="02060603020205020403" pitchFamily="18" charset="77"/>
              </a:defRPr>
            </a:lvl1pPr>
          </a:lstStyle>
          <a:p>
            <a:pPr lvl="0"/>
            <a:r>
              <a:rPr lang="en-US"/>
              <a:t>Subtitle, Rockwell 26pt </a:t>
            </a:r>
            <a:r>
              <a:rPr lang="en-US" err="1"/>
              <a:t>reg</a:t>
            </a:r>
            <a:endParaRPr lang="en-US"/>
          </a:p>
        </p:txBody>
      </p:sp>
      <p:pic>
        <p:nvPicPr>
          <p:cNvPr id="6" name="Picture Placeholder 7">
            <a:extLst>
              <a:ext uri="{FF2B5EF4-FFF2-40B4-BE49-F238E27FC236}">
                <a16:creationId xmlns:a16="http://schemas.microsoft.com/office/drawing/2014/main" id="{14FBB086-2DC2-8E44-9111-954845BD5B4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
            <a:ext cx="10160000" cy="4463590"/>
          </a:xfrm>
          <a:prstGeom prst="rect">
            <a:avLst/>
          </a:prstGeom>
        </p:spPr>
      </p:pic>
    </p:spTree>
    <p:extLst>
      <p:ext uri="{BB962C8B-B14F-4D97-AF65-F5344CB8AC3E}">
        <p14:creationId xmlns:p14="http://schemas.microsoft.com/office/powerpoint/2010/main" val="1681013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Burgundy">
    <p:bg>
      <p:bgPr>
        <a:solidFill>
          <a:schemeClr val="bg1"/>
        </a:solidFill>
        <a:effectLst/>
      </p:bgPr>
    </p:bg>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544B0787-D6A0-8E40-B0F5-1A520238AF48}"/>
              </a:ext>
            </a:extLst>
          </p:cNvPr>
          <p:cNvSpPr/>
          <p:nvPr userDrawn="1"/>
        </p:nvSpPr>
        <p:spPr>
          <a:xfrm>
            <a:off x="292100" y="292100"/>
            <a:ext cx="9575800" cy="6184900"/>
          </a:xfrm>
          <a:custGeom>
            <a:avLst/>
            <a:gdLst/>
            <a:ahLst/>
            <a:cxnLst/>
            <a:rect l="l" t="t" r="r" b="b"/>
            <a:pathLst>
              <a:path w="9575800" h="6184900">
                <a:moveTo>
                  <a:pt x="0" y="6184900"/>
                </a:moveTo>
                <a:lnTo>
                  <a:pt x="9575800" y="6184900"/>
                </a:lnTo>
                <a:lnTo>
                  <a:pt x="9575800" y="0"/>
                </a:lnTo>
                <a:lnTo>
                  <a:pt x="0" y="0"/>
                </a:lnTo>
                <a:lnTo>
                  <a:pt x="0" y="6184900"/>
                </a:lnTo>
                <a:close/>
              </a:path>
            </a:pathLst>
          </a:custGeom>
          <a:solidFill>
            <a:schemeClr val="bg2"/>
          </a:solidFill>
        </p:spPr>
        <p:txBody>
          <a:bodyPr wrap="square" lIns="0" tIns="0" rIns="0" bIns="0" rtlCol="0"/>
          <a:lstStyle/>
          <a:p>
            <a:endParaRPr sz="1800"/>
          </a:p>
        </p:txBody>
      </p:sp>
      <p:pic>
        <p:nvPicPr>
          <p:cNvPr id="30" name="Picture 29">
            <a:extLst>
              <a:ext uri="{FF2B5EF4-FFF2-40B4-BE49-F238E27FC236}">
                <a16:creationId xmlns:a16="http://schemas.microsoft.com/office/drawing/2014/main" id="{4547B599-38EC-B54A-9AE8-C44E380386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02" y="6635562"/>
            <a:ext cx="1979999" cy="755838"/>
          </a:xfrm>
          <a:prstGeom prst="rect">
            <a:avLst/>
          </a:prstGeom>
        </p:spPr>
      </p:pic>
      <p:sp>
        <p:nvSpPr>
          <p:cNvPr id="8" name="object 22">
            <a:extLst>
              <a:ext uri="{FF2B5EF4-FFF2-40B4-BE49-F238E27FC236}">
                <a16:creationId xmlns:a16="http://schemas.microsoft.com/office/drawing/2014/main" id="{D841E546-72F9-574E-92BF-EBDA3DBA35E9}"/>
              </a:ext>
            </a:extLst>
          </p:cNvPr>
          <p:cNvSpPr txBox="1"/>
          <p:nvPr userDrawn="1"/>
        </p:nvSpPr>
        <p:spPr>
          <a:xfrm>
            <a:off x="279400" y="7162800"/>
            <a:ext cx="304800" cy="197490"/>
          </a:xfrm>
          <a:prstGeom prst="rect">
            <a:avLst/>
          </a:prstGeom>
        </p:spPr>
        <p:txBody>
          <a:bodyPr vert="horz" wrap="square" lIns="0" tIns="12700" rIns="0" bIns="0" rtlCol="0">
            <a:spAutoFit/>
          </a:bodyPr>
          <a:lstStyle/>
          <a:p>
            <a:pPr marL="12700">
              <a:lnSpc>
                <a:spcPct val="100000"/>
              </a:lnSpc>
              <a:spcBef>
                <a:spcPts val="100"/>
              </a:spcBef>
            </a:pPr>
            <a:fld id="{285275C4-68E1-4E48-ABF7-9886AEB89958}" type="slidenum">
              <a:rPr lang="en-GB" sz="1200" spc="-6" smtClean="0">
                <a:latin typeface="Trebuchet MS"/>
                <a:cs typeface="Trebuchet MS"/>
              </a:rPr>
              <a:pPr marL="12700">
                <a:lnSpc>
                  <a:spcPct val="100000"/>
                </a:lnSpc>
                <a:spcBef>
                  <a:spcPts val="100"/>
                </a:spcBef>
              </a:pPr>
              <a:t>‹#›</a:t>
            </a:fld>
            <a:endParaRPr lang="en-GB" sz="1200">
              <a:latin typeface="Trebuchet MS"/>
              <a:cs typeface="Trebuchet MS"/>
            </a:endParaRPr>
          </a:p>
        </p:txBody>
      </p:sp>
      <p:sp>
        <p:nvSpPr>
          <p:cNvPr id="9" name="Text Placeholder 24">
            <a:extLst>
              <a:ext uri="{FF2B5EF4-FFF2-40B4-BE49-F238E27FC236}">
                <a16:creationId xmlns:a16="http://schemas.microsoft.com/office/drawing/2014/main" id="{721B451E-D0EB-D640-9F8E-FFAD3FC78636}"/>
              </a:ext>
            </a:extLst>
          </p:cNvPr>
          <p:cNvSpPr>
            <a:spLocks noGrp="1"/>
          </p:cNvSpPr>
          <p:nvPr>
            <p:ph type="body" sz="quarter" idx="19" hasCustomPrompt="1"/>
          </p:nvPr>
        </p:nvSpPr>
        <p:spPr>
          <a:xfrm>
            <a:off x="584200" y="7125496"/>
            <a:ext cx="7239000" cy="265906"/>
          </a:xfrm>
        </p:spPr>
        <p:txBody>
          <a:bodyPr>
            <a:normAutofit/>
          </a:bodyPr>
          <a:lstStyle>
            <a:lvl1pPr>
              <a:defRPr sz="1200" b="1" i="0">
                <a:solidFill>
                  <a:schemeClr val="tx2"/>
                </a:solidFill>
                <a:latin typeface="Trebuchet MS" panose="020B0703020202090204" pitchFamily="34" charset="0"/>
              </a:defRPr>
            </a:lvl1pPr>
          </a:lstStyle>
          <a:p>
            <a:r>
              <a:rPr lang="en-GB"/>
              <a:t>Document title, Trebuchet 12pt bold</a:t>
            </a:r>
            <a:endParaRPr lang="en-GB" b="0">
              <a:solidFill>
                <a:schemeClr val="tx1"/>
              </a:solidFill>
            </a:endParaRPr>
          </a:p>
        </p:txBody>
      </p:sp>
      <p:sp>
        <p:nvSpPr>
          <p:cNvPr id="13" name="Text Placeholder 3">
            <a:extLst>
              <a:ext uri="{FF2B5EF4-FFF2-40B4-BE49-F238E27FC236}">
                <a16:creationId xmlns:a16="http://schemas.microsoft.com/office/drawing/2014/main" id="{A0E87ACA-3A10-7A4F-84E5-7802122E9EBD}"/>
              </a:ext>
            </a:extLst>
          </p:cNvPr>
          <p:cNvSpPr>
            <a:spLocks noGrp="1"/>
          </p:cNvSpPr>
          <p:nvPr>
            <p:ph type="body" sz="quarter" idx="22" hasCustomPrompt="1"/>
          </p:nvPr>
        </p:nvSpPr>
        <p:spPr>
          <a:xfrm>
            <a:off x="756000" y="2600158"/>
            <a:ext cx="7754060" cy="685177"/>
          </a:xfrm>
          <a:prstGeom prst="rect">
            <a:avLst/>
          </a:prstGeom>
        </p:spPr>
        <p:txBody>
          <a:bodyPr/>
          <a:lstStyle>
            <a:lvl1pPr>
              <a:defRPr sz="4000" b="1" i="0">
                <a:solidFill>
                  <a:schemeClr val="tx2"/>
                </a:solidFill>
                <a:latin typeface="Rockwell" panose="02060603020205020403" pitchFamily="18" charset="77"/>
              </a:defRPr>
            </a:lvl1pPr>
            <a:lvl2pPr>
              <a:defRPr sz="4000" b="1" i="0">
                <a:latin typeface="Rockwell Std" panose="02060603030405020103" pitchFamily="18" charset="0"/>
              </a:defRPr>
            </a:lvl2pPr>
            <a:lvl3pPr>
              <a:defRPr sz="4000" b="1" i="0">
                <a:latin typeface="Rockwell Std" panose="02060603030405020103" pitchFamily="18" charset="0"/>
              </a:defRPr>
            </a:lvl3pPr>
            <a:lvl4pPr>
              <a:defRPr sz="4000" b="1" i="0">
                <a:latin typeface="Rockwell Std" panose="02060603030405020103" pitchFamily="18" charset="0"/>
              </a:defRPr>
            </a:lvl4pPr>
            <a:lvl5pPr>
              <a:defRPr sz="4000" b="1" i="0">
                <a:latin typeface="Rockwell Std" panose="02060603030405020103" pitchFamily="18" charset="0"/>
              </a:defRPr>
            </a:lvl5pPr>
          </a:lstStyle>
          <a:p>
            <a:r>
              <a:rPr lang="en-US"/>
              <a:t>Section title, Rockwell 40pt </a:t>
            </a:r>
            <a:r>
              <a:rPr lang="en-US" err="1"/>
              <a:t>bd</a:t>
            </a:r>
            <a:endParaRPr lang="en-US"/>
          </a:p>
        </p:txBody>
      </p:sp>
      <p:sp>
        <p:nvSpPr>
          <p:cNvPr id="14" name="Text Placeholder 5">
            <a:extLst>
              <a:ext uri="{FF2B5EF4-FFF2-40B4-BE49-F238E27FC236}">
                <a16:creationId xmlns:a16="http://schemas.microsoft.com/office/drawing/2014/main" id="{33996AF7-F67E-7746-B25D-48A0A73595A5}"/>
              </a:ext>
            </a:extLst>
          </p:cNvPr>
          <p:cNvSpPr>
            <a:spLocks noGrp="1"/>
          </p:cNvSpPr>
          <p:nvPr>
            <p:ph type="body" sz="quarter" idx="23" hasCustomPrompt="1"/>
          </p:nvPr>
        </p:nvSpPr>
        <p:spPr>
          <a:xfrm>
            <a:off x="756002" y="3276601"/>
            <a:ext cx="7448825" cy="558089"/>
          </a:xfrm>
          <a:prstGeom prst="rect">
            <a:avLst/>
          </a:prstGeom>
        </p:spPr>
        <p:txBody>
          <a:bodyPr>
            <a:noAutofit/>
          </a:bodyPr>
          <a:lstStyle>
            <a:lvl1pPr>
              <a:defRPr sz="2600" b="0" i="0">
                <a:solidFill>
                  <a:schemeClr val="bg1"/>
                </a:solidFill>
                <a:latin typeface="Rockwell" panose="02060603020205020403" pitchFamily="18" charset="77"/>
              </a:defRPr>
            </a:lvl1pPr>
          </a:lstStyle>
          <a:p>
            <a:r>
              <a:rPr lang="en-US"/>
              <a:t>Subtitle, Rockwell 26pt </a:t>
            </a:r>
            <a:r>
              <a:rPr lang="en-US" err="1"/>
              <a:t>reg</a:t>
            </a:r>
            <a:r>
              <a:rPr lang="en-US"/>
              <a:t> white</a:t>
            </a:r>
          </a:p>
        </p:txBody>
      </p:sp>
    </p:spTree>
    <p:extLst>
      <p:ext uri="{BB962C8B-B14F-4D97-AF65-F5344CB8AC3E}">
        <p14:creationId xmlns:p14="http://schemas.microsoft.com/office/powerpoint/2010/main" val="1562062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Magenta">
    <p:bg>
      <p:bgPr>
        <a:solidFill>
          <a:schemeClr val="bg1"/>
        </a:solidFill>
        <a:effectLst/>
      </p:bgPr>
    </p:bg>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544B0787-D6A0-8E40-B0F5-1A520238AF48}"/>
              </a:ext>
            </a:extLst>
          </p:cNvPr>
          <p:cNvSpPr/>
          <p:nvPr userDrawn="1"/>
        </p:nvSpPr>
        <p:spPr>
          <a:xfrm>
            <a:off x="292100" y="292100"/>
            <a:ext cx="9575800" cy="6184900"/>
          </a:xfrm>
          <a:custGeom>
            <a:avLst/>
            <a:gdLst/>
            <a:ahLst/>
            <a:cxnLst/>
            <a:rect l="l" t="t" r="r" b="b"/>
            <a:pathLst>
              <a:path w="9575800" h="6184900">
                <a:moveTo>
                  <a:pt x="0" y="6184900"/>
                </a:moveTo>
                <a:lnTo>
                  <a:pt x="9575800" y="6184900"/>
                </a:lnTo>
                <a:lnTo>
                  <a:pt x="9575800" y="0"/>
                </a:lnTo>
                <a:lnTo>
                  <a:pt x="0" y="0"/>
                </a:lnTo>
                <a:lnTo>
                  <a:pt x="0" y="6184900"/>
                </a:lnTo>
                <a:close/>
              </a:path>
            </a:pathLst>
          </a:custGeom>
          <a:solidFill>
            <a:schemeClr val="tx2"/>
          </a:solidFill>
        </p:spPr>
        <p:txBody>
          <a:bodyPr wrap="square" lIns="0" tIns="0" rIns="0" bIns="0" rtlCol="0"/>
          <a:lstStyle/>
          <a:p>
            <a:endParaRPr sz="1800"/>
          </a:p>
        </p:txBody>
      </p:sp>
      <p:pic>
        <p:nvPicPr>
          <p:cNvPr id="30" name="Picture 29">
            <a:extLst>
              <a:ext uri="{FF2B5EF4-FFF2-40B4-BE49-F238E27FC236}">
                <a16:creationId xmlns:a16="http://schemas.microsoft.com/office/drawing/2014/main" id="{4547B599-38EC-B54A-9AE8-C44E380386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02" y="6635562"/>
            <a:ext cx="1979999" cy="755838"/>
          </a:xfrm>
          <a:prstGeom prst="rect">
            <a:avLst/>
          </a:prstGeom>
        </p:spPr>
      </p:pic>
      <p:sp>
        <p:nvSpPr>
          <p:cNvPr id="21" name="object 22">
            <a:extLst>
              <a:ext uri="{FF2B5EF4-FFF2-40B4-BE49-F238E27FC236}">
                <a16:creationId xmlns:a16="http://schemas.microsoft.com/office/drawing/2014/main" id="{E1DF7BAE-23CF-8A4E-BE89-CB14BD98F7AD}"/>
              </a:ext>
            </a:extLst>
          </p:cNvPr>
          <p:cNvSpPr txBox="1"/>
          <p:nvPr userDrawn="1"/>
        </p:nvSpPr>
        <p:spPr>
          <a:xfrm>
            <a:off x="279400" y="7162800"/>
            <a:ext cx="304800" cy="197490"/>
          </a:xfrm>
          <a:prstGeom prst="rect">
            <a:avLst/>
          </a:prstGeom>
        </p:spPr>
        <p:txBody>
          <a:bodyPr vert="horz" wrap="square" lIns="0" tIns="12700" rIns="0" bIns="0" rtlCol="0">
            <a:spAutoFit/>
          </a:bodyPr>
          <a:lstStyle/>
          <a:p>
            <a:pPr marL="12700">
              <a:lnSpc>
                <a:spcPct val="100000"/>
              </a:lnSpc>
              <a:spcBef>
                <a:spcPts val="100"/>
              </a:spcBef>
            </a:pPr>
            <a:fld id="{285275C4-68E1-4E48-ABF7-9886AEB89958}" type="slidenum">
              <a:rPr lang="en-GB" sz="1200" spc="-6" smtClean="0">
                <a:latin typeface="Trebuchet MS"/>
                <a:cs typeface="Trebuchet MS"/>
              </a:rPr>
              <a:pPr marL="12700">
                <a:lnSpc>
                  <a:spcPct val="100000"/>
                </a:lnSpc>
                <a:spcBef>
                  <a:spcPts val="100"/>
                </a:spcBef>
              </a:pPr>
              <a:t>‹#›</a:t>
            </a:fld>
            <a:endParaRPr lang="en-GB" sz="1200">
              <a:latin typeface="Trebuchet MS"/>
              <a:cs typeface="Trebuchet MS"/>
            </a:endParaRPr>
          </a:p>
        </p:txBody>
      </p:sp>
      <p:sp>
        <p:nvSpPr>
          <p:cNvPr id="22" name="Text Placeholder 24">
            <a:extLst>
              <a:ext uri="{FF2B5EF4-FFF2-40B4-BE49-F238E27FC236}">
                <a16:creationId xmlns:a16="http://schemas.microsoft.com/office/drawing/2014/main" id="{EF8BEE4D-471E-8341-9389-B3D1BA64A3C9}"/>
              </a:ext>
            </a:extLst>
          </p:cNvPr>
          <p:cNvSpPr>
            <a:spLocks noGrp="1"/>
          </p:cNvSpPr>
          <p:nvPr>
            <p:ph type="body" sz="quarter" idx="19" hasCustomPrompt="1"/>
          </p:nvPr>
        </p:nvSpPr>
        <p:spPr>
          <a:xfrm>
            <a:off x="584200" y="7125496"/>
            <a:ext cx="7239000" cy="265906"/>
          </a:xfrm>
        </p:spPr>
        <p:txBody>
          <a:bodyPr>
            <a:normAutofit/>
          </a:bodyPr>
          <a:lstStyle>
            <a:lvl1pPr>
              <a:defRPr sz="1200" b="1" i="0">
                <a:solidFill>
                  <a:schemeClr val="tx2"/>
                </a:solidFill>
                <a:latin typeface="Trebuchet MS" panose="020B0703020202090204" pitchFamily="34" charset="0"/>
              </a:defRPr>
            </a:lvl1pPr>
          </a:lstStyle>
          <a:p>
            <a:r>
              <a:rPr lang="en-GB"/>
              <a:t>Document title, Trebuchet 12pt bold</a:t>
            </a:r>
            <a:endParaRPr lang="en-GB" b="0">
              <a:solidFill>
                <a:schemeClr val="tx1"/>
              </a:solidFill>
            </a:endParaRPr>
          </a:p>
        </p:txBody>
      </p:sp>
      <p:sp>
        <p:nvSpPr>
          <p:cNvPr id="9" name="Text Placeholder 9">
            <a:extLst>
              <a:ext uri="{FF2B5EF4-FFF2-40B4-BE49-F238E27FC236}">
                <a16:creationId xmlns:a16="http://schemas.microsoft.com/office/drawing/2014/main" id="{125FB845-ACF2-A24C-B170-D8F3A768D68F}"/>
              </a:ext>
            </a:extLst>
          </p:cNvPr>
          <p:cNvSpPr>
            <a:spLocks noGrp="1"/>
          </p:cNvSpPr>
          <p:nvPr>
            <p:ph type="body" sz="quarter" idx="12" hasCustomPrompt="1"/>
          </p:nvPr>
        </p:nvSpPr>
        <p:spPr>
          <a:xfrm>
            <a:off x="756000" y="3810000"/>
            <a:ext cx="8572472" cy="929871"/>
          </a:xfrm>
          <a:prstGeom prst="rect">
            <a:avLst/>
          </a:prstGeom>
        </p:spPr>
        <p:txBody>
          <a:bodyPr>
            <a:normAutofit/>
          </a:bodyPr>
          <a:lstStyle>
            <a:lvl1pPr>
              <a:defRPr sz="2000" b="1" i="0">
                <a:solidFill>
                  <a:schemeClr val="bg1"/>
                </a:solidFill>
                <a:latin typeface="Trebuchet MS" panose="020B0703020202090204" pitchFamily="34" charset="0"/>
              </a:defRPr>
            </a:lvl1pPr>
            <a:lvl2pPr>
              <a:defRPr sz="1600" b="1" i="0">
                <a:latin typeface="Rockwell Std" panose="02060603030405020103" pitchFamily="18" charset="0"/>
              </a:defRPr>
            </a:lvl2pPr>
            <a:lvl3pPr>
              <a:defRPr sz="1600" b="1" i="0">
                <a:latin typeface="Rockwell Std" panose="02060603030405020103" pitchFamily="18" charset="0"/>
              </a:defRPr>
            </a:lvl3pPr>
            <a:lvl4pPr>
              <a:defRPr sz="1600" b="1" i="0">
                <a:latin typeface="Rockwell Std" panose="02060603030405020103" pitchFamily="18" charset="0"/>
              </a:defRPr>
            </a:lvl4pPr>
            <a:lvl5pPr>
              <a:defRPr sz="1600" b="1" i="0">
                <a:latin typeface="Rockwell Std" panose="02060603030405020103" pitchFamily="18" charset="0"/>
              </a:defRPr>
            </a:lvl5pPr>
          </a:lstStyle>
          <a:p>
            <a:r>
              <a:rPr lang="en-US"/>
              <a:t>Contact details or additional information, Trebuchet 20pt </a:t>
            </a:r>
            <a:r>
              <a:rPr lang="en-US" err="1"/>
              <a:t>bd</a:t>
            </a:r>
            <a:r>
              <a:rPr lang="en-US"/>
              <a:t> white</a:t>
            </a:r>
          </a:p>
        </p:txBody>
      </p:sp>
      <p:sp>
        <p:nvSpPr>
          <p:cNvPr id="10" name="Text Placeholder 3">
            <a:extLst>
              <a:ext uri="{FF2B5EF4-FFF2-40B4-BE49-F238E27FC236}">
                <a16:creationId xmlns:a16="http://schemas.microsoft.com/office/drawing/2014/main" id="{BF42BA85-BE33-6D4A-B15B-B05E0C49FA0F}"/>
              </a:ext>
            </a:extLst>
          </p:cNvPr>
          <p:cNvSpPr>
            <a:spLocks noGrp="1"/>
          </p:cNvSpPr>
          <p:nvPr>
            <p:ph type="body" sz="quarter" idx="22" hasCustomPrompt="1"/>
          </p:nvPr>
        </p:nvSpPr>
        <p:spPr>
          <a:xfrm>
            <a:off x="756000" y="2600158"/>
            <a:ext cx="8572472" cy="685177"/>
          </a:xfrm>
          <a:prstGeom prst="rect">
            <a:avLst/>
          </a:prstGeom>
        </p:spPr>
        <p:txBody>
          <a:bodyPr/>
          <a:lstStyle>
            <a:lvl1pPr>
              <a:defRPr sz="4000" b="1" i="0">
                <a:solidFill>
                  <a:schemeClr val="bg1"/>
                </a:solidFill>
                <a:latin typeface="Rockwell" panose="02060603020205020403" pitchFamily="18" charset="77"/>
              </a:defRPr>
            </a:lvl1pPr>
            <a:lvl2pPr>
              <a:defRPr sz="4000" b="1" i="0">
                <a:latin typeface="Rockwell Std" panose="02060603030405020103" pitchFamily="18" charset="0"/>
              </a:defRPr>
            </a:lvl2pPr>
            <a:lvl3pPr>
              <a:defRPr sz="4000" b="1" i="0">
                <a:latin typeface="Rockwell Std" panose="02060603030405020103" pitchFamily="18" charset="0"/>
              </a:defRPr>
            </a:lvl3pPr>
            <a:lvl4pPr>
              <a:defRPr sz="4000" b="1" i="0">
                <a:latin typeface="Rockwell Std" panose="02060603030405020103" pitchFamily="18" charset="0"/>
              </a:defRPr>
            </a:lvl4pPr>
            <a:lvl5pPr>
              <a:defRPr sz="4000" b="1" i="0">
                <a:latin typeface="Rockwell Std" panose="02060603030405020103" pitchFamily="18" charset="0"/>
              </a:defRPr>
            </a:lvl5pPr>
          </a:lstStyle>
          <a:p>
            <a:r>
              <a:rPr lang="en-US"/>
              <a:t>Thank you, Rockwell 40pt </a:t>
            </a:r>
            <a:r>
              <a:rPr lang="en-US" err="1"/>
              <a:t>bd</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Agenda Magenta">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55E1F63B-E0B3-5743-91A9-57358921A06F}"/>
              </a:ext>
            </a:extLst>
          </p:cNvPr>
          <p:cNvSpPr/>
          <p:nvPr userDrawn="1"/>
        </p:nvSpPr>
        <p:spPr>
          <a:xfrm>
            <a:off x="292100" y="292100"/>
            <a:ext cx="9575800" cy="6184900"/>
          </a:xfrm>
          <a:custGeom>
            <a:avLst/>
            <a:gdLst/>
            <a:ahLst/>
            <a:cxnLst/>
            <a:rect l="l" t="t" r="r" b="b"/>
            <a:pathLst>
              <a:path w="9575800" h="6184900">
                <a:moveTo>
                  <a:pt x="0" y="6184900"/>
                </a:moveTo>
                <a:lnTo>
                  <a:pt x="9575800" y="6184900"/>
                </a:lnTo>
                <a:lnTo>
                  <a:pt x="9575800" y="0"/>
                </a:lnTo>
                <a:lnTo>
                  <a:pt x="0" y="0"/>
                </a:lnTo>
                <a:lnTo>
                  <a:pt x="0" y="6184900"/>
                </a:lnTo>
                <a:close/>
              </a:path>
            </a:pathLst>
          </a:custGeom>
          <a:solidFill>
            <a:schemeClr val="tx2"/>
          </a:solidFill>
        </p:spPr>
        <p:txBody>
          <a:bodyPr wrap="square" lIns="0" tIns="0" rIns="0" bIns="0" rtlCol="0"/>
          <a:lstStyle/>
          <a:p>
            <a:endParaRPr sz="1800"/>
          </a:p>
        </p:txBody>
      </p:sp>
      <p:sp>
        <p:nvSpPr>
          <p:cNvPr id="7" name="object 22">
            <a:extLst>
              <a:ext uri="{FF2B5EF4-FFF2-40B4-BE49-F238E27FC236}">
                <a16:creationId xmlns:a16="http://schemas.microsoft.com/office/drawing/2014/main" id="{2B02E010-F189-F44E-A86C-C82490D53119}"/>
              </a:ext>
            </a:extLst>
          </p:cNvPr>
          <p:cNvSpPr txBox="1"/>
          <p:nvPr userDrawn="1"/>
        </p:nvSpPr>
        <p:spPr>
          <a:xfrm>
            <a:off x="279400" y="7162800"/>
            <a:ext cx="304800" cy="197490"/>
          </a:xfrm>
          <a:prstGeom prst="rect">
            <a:avLst/>
          </a:prstGeom>
        </p:spPr>
        <p:txBody>
          <a:bodyPr vert="horz" wrap="square" lIns="0" tIns="12700" rIns="0" bIns="0" rtlCol="0">
            <a:spAutoFit/>
          </a:bodyPr>
          <a:lstStyle/>
          <a:p>
            <a:pPr marL="12700">
              <a:lnSpc>
                <a:spcPct val="100000"/>
              </a:lnSpc>
              <a:spcBef>
                <a:spcPts val="100"/>
              </a:spcBef>
            </a:pPr>
            <a:fld id="{285275C4-68E1-4E48-ABF7-9886AEB89958}" type="slidenum">
              <a:rPr lang="en-GB" sz="1200" spc="-6" smtClean="0">
                <a:latin typeface="Trebuchet MS"/>
                <a:cs typeface="Trebuchet MS"/>
              </a:rPr>
              <a:pPr marL="12700">
                <a:lnSpc>
                  <a:spcPct val="100000"/>
                </a:lnSpc>
                <a:spcBef>
                  <a:spcPts val="100"/>
                </a:spcBef>
              </a:pPr>
              <a:t>‹#›</a:t>
            </a:fld>
            <a:endParaRPr lang="en-GB" sz="1200">
              <a:latin typeface="Trebuchet MS"/>
              <a:cs typeface="Trebuchet MS"/>
            </a:endParaRPr>
          </a:p>
        </p:txBody>
      </p:sp>
      <p:pic>
        <p:nvPicPr>
          <p:cNvPr id="8" name="Picture 7">
            <a:extLst>
              <a:ext uri="{FF2B5EF4-FFF2-40B4-BE49-F238E27FC236}">
                <a16:creationId xmlns:a16="http://schemas.microsoft.com/office/drawing/2014/main" id="{33C3D88A-8068-4942-856B-D32B5A3074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02" y="6635562"/>
            <a:ext cx="1979999" cy="755838"/>
          </a:xfrm>
          <a:prstGeom prst="rect">
            <a:avLst/>
          </a:prstGeom>
        </p:spPr>
      </p:pic>
      <p:sp>
        <p:nvSpPr>
          <p:cNvPr id="25" name="Text Placeholder 24">
            <a:extLst>
              <a:ext uri="{FF2B5EF4-FFF2-40B4-BE49-F238E27FC236}">
                <a16:creationId xmlns:a16="http://schemas.microsoft.com/office/drawing/2014/main" id="{14FE6E20-BF05-5B43-8A56-B422939AEF1A}"/>
              </a:ext>
            </a:extLst>
          </p:cNvPr>
          <p:cNvSpPr>
            <a:spLocks noGrp="1"/>
          </p:cNvSpPr>
          <p:nvPr>
            <p:ph type="body" sz="quarter" idx="19" hasCustomPrompt="1"/>
          </p:nvPr>
        </p:nvSpPr>
        <p:spPr>
          <a:xfrm>
            <a:off x="584200" y="7125496"/>
            <a:ext cx="7239000" cy="265906"/>
          </a:xfrm>
        </p:spPr>
        <p:txBody>
          <a:bodyPr>
            <a:normAutofit/>
          </a:bodyPr>
          <a:lstStyle>
            <a:lvl1pPr>
              <a:defRPr sz="1200" b="1" i="0">
                <a:solidFill>
                  <a:schemeClr val="tx2"/>
                </a:solidFill>
                <a:latin typeface="Trebuchet MS" panose="020B0703020202090204" pitchFamily="34" charset="0"/>
              </a:defRPr>
            </a:lvl1pPr>
          </a:lstStyle>
          <a:p>
            <a:r>
              <a:rPr lang="en-GB"/>
              <a:t>Document title, Trebuchet 12pt bold</a:t>
            </a:r>
            <a:endParaRPr lang="en-GB" b="0">
              <a:solidFill>
                <a:schemeClr val="tx1"/>
              </a:solidFill>
            </a:endParaRPr>
          </a:p>
        </p:txBody>
      </p:sp>
      <p:sp>
        <p:nvSpPr>
          <p:cNvPr id="16" name="Text Placeholder 3">
            <a:extLst>
              <a:ext uri="{FF2B5EF4-FFF2-40B4-BE49-F238E27FC236}">
                <a16:creationId xmlns:a16="http://schemas.microsoft.com/office/drawing/2014/main" id="{ECD2FF9C-2793-E143-B8AD-CAC3A2A43095}"/>
              </a:ext>
            </a:extLst>
          </p:cNvPr>
          <p:cNvSpPr>
            <a:spLocks noGrp="1"/>
          </p:cNvSpPr>
          <p:nvPr>
            <p:ph type="body" sz="quarter" idx="15" hasCustomPrompt="1"/>
          </p:nvPr>
        </p:nvSpPr>
        <p:spPr>
          <a:xfrm>
            <a:off x="756000" y="454747"/>
            <a:ext cx="7772400" cy="685177"/>
          </a:xfrm>
          <a:prstGeom prst="rect">
            <a:avLst/>
          </a:prstGeom>
        </p:spPr>
        <p:txBody>
          <a:bodyPr/>
          <a:lstStyle>
            <a:lvl1pPr>
              <a:defRPr sz="4000" b="1" i="0">
                <a:solidFill>
                  <a:schemeClr val="bg1"/>
                </a:solidFill>
                <a:latin typeface="Rockwell" panose="02060603020205020403" pitchFamily="18" charset="77"/>
              </a:defRPr>
            </a:lvl1pPr>
            <a:lvl2pPr>
              <a:defRPr sz="4000" b="1" i="0">
                <a:latin typeface="Rockwell Std" panose="02060603030405020103" pitchFamily="18" charset="0"/>
              </a:defRPr>
            </a:lvl2pPr>
            <a:lvl3pPr>
              <a:defRPr sz="4000" b="1" i="0">
                <a:latin typeface="Rockwell Std" panose="02060603030405020103" pitchFamily="18" charset="0"/>
              </a:defRPr>
            </a:lvl3pPr>
            <a:lvl4pPr>
              <a:defRPr sz="4000" b="1" i="0">
                <a:latin typeface="Rockwell Std" panose="02060603030405020103" pitchFamily="18" charset="0"/>
              </a:defRPr>
            </a:lvl4pPr>
            <a:lvl5pPr>
              <a:defRPr sz="4000" b="1" i="0">
                <a:latin typeface="Rockwell Std" panose="02060603030405020103" pitchFamily="18" charset="0"/>
              </a:defRPr>
            </a:lvl5pPr>
          </a:lstStyle>
          <a:p>
            <a:r>
              <a:rPr lang="en-US"/>
              <a:t>Contents, Rockwell 40pt </a:t>
            </a:r>
            <a:r>
              <a:rPr lang="en-US" err="1"/>
              <a:t>bd</a:t>
            </a:r>
            <a:endParaRPr lang="en-US"/>
          </a:p>
        </p:txBody>
      </p:sp>
      <p:sp>
        <p:nvSpPr>
          <p:cNvPr id="18" name="Text Placeholder 14">
            <a:extLst>
              <a:ext uri="{FF2B5EF4-FFF2-40B4-BE49-F238E27FC236}">
                <a16:creationId xmlns:a16="http://schemas.microsoft.com/office/drawing/2014/main" id="{4537CC7A-867D-DD42-BDBE-BC841DE169FE}"/>
              </a:ext>
            </a:extLst>
          </p:cNvPr>
          <p:cNvSpPr>
            <a:spLocks noGrp="1"/>
          </p:cNvSpPr>
          <p:nvPr>
            <p:ph type="body" sz="quarter" idx="21" hasCustomPrompt="1"/>
          </p:nvPr>
        </p:nvSpPr>
        <p:spPr>
          <a:xfrm>
            <a:off x="756000" y="1752600"/>
            <a:ext cx="7516283" cy="4495800"/>
          </a:xfrm>
          <a:prstGeom prst="rect">
            <a:avLst/>
          </a:prstGeom>
        </p:spPr>
        <p:txBody>
          <a:bodyPr>
            <a:normAutofit/>
          </a:bodyPr>
          <a:lstStyle>
            <a:lvl1pPr marL="285744" marR="0" indent="-285744" defTabSz="914382" eaLnBrk="1" fontAlgn="auto" latinLnBrk="0" hangingPunct="1">
              <a:lnSpc>
                <a:spcPct val="125000"/>
              </a:lnSpc>
              <a:spcBef>
                <a:spcPts val="0"/>
              </a:spcBef>
              <a:spcAft>
                <a:spcPts val="0"/>
              </a:spcAft>
              <a:buClrTx/>
              <a:buSzTx/>
              <a:buFont typeface="Arial" panose="020B0604020202020204" pitchFamily="34" charset="0"/>
              <a:buChar char="•"/>
              <a:tabLst/>
              <a:defRPr sz="2000" b="0" i="0">
                <a:solidFill>
                  <a:schemeClr val="bg1"/>
                </a:solidFill>
                <a:latin typeface="Trebuchet MS" panose="020B0703020202090204" pitchFamily="34" charset="0"/>
              </a:defRPr>
            </a:lvl1pPr>
          </a:lstStyle>
          <a:p>
            <a:pPr lvl="0"/>
            <a:r>
              <a:rPr lang="en-US"/>
              <a:t>Bullet point copy, Trebuchet 20pt regular white</a:t>
            </a:r>
          </a:p>
          <a:p>
            <a:pPr lvl="0"/>
            <a:r>
              <a:rPr lang="en-US"/>
              <a:t>Bullet point copy, Trebuchet 20pt regular white</a:t>
            </a:r>
          </a:p>
          <a:p>
            <a:pPr marL="285744" marR="0" lvl="0" indent="-285744" defTabSz="914382" eaLnBrk="1" fontAlgn="auto" latinLnBrk="0" hangingPunct="1">
              <a:lnSpc>
                <a:spcPct val="125000"/>
              </a:lnSpc>
              <a:spcBef>
                <a:spcPts val="0"/>
              </a:spcBef>
              <a:spcAft>
                <a:spcPts val="0"/>
              </a:spcAft>
              <a:buClrTx/>
              <a:buSzTx/>
              <a:buFont typeface="Arial" panose="020B0604020202020204" pitchFamily="34" charset="0"/>
              <a:buChar char="•"/>
              <a:tabLst/>
              <a:defRPr/>
            </a:pPr>
            <a:r>
              <a:rPr lang="en-US"/>
              <a:t>Bullet point copy, Trebuchet 20pt regular white</a:t>
            </a:r>
          </a:p>
          <a:p>
            <a:pPr marL="285744" marR="0" lvl="0" indent="-285744" defTabSz="914382" eaLnBrk="1" fontAlgn="auto" latinLnBrk="0" hangingPunct="1">
              <a:lnSpc>
                <a:spcPct val="125000"/>
              </a:lnSpc>
              <a:spcBef>
                <a:spcPts val="0"/>
              </a:spcBef>
              <a:spcAft>
                <a:spcPts val="0"/>
              </a:spcAft>
              <a:buClrTx/>
              <a:buSzTx/>
              <a:buFont typeface="Arial" panose="020B0604020202020204" pitchFamily="34" charset="0"/>
              <a:buChar char="•"/>
              <a:tabLst/>
              <a:defRPr/>
            </a:pPr>
            <a:r>
              <a:rPr lang="en-US"/>
              <a:t>Bullet point copy, Trebuchet 20pt regular white</a:t>
            </a:r>
          </a:p>
          <a:p>
            <a:pPr marL="285744" marR="0" lvl="0" indent="-285744" defTabSz="914382" eaLnBrk="1" fontAlgn="auto" latinLnBrk="0" hangingPunct="1">
              <a:lnSpc>
                <a:spcPct val="125000"/>
              </a:lnSpc>
              <a:spcBef>
                <a:spcPts val="0"/>
              </a:spcBef>
              <a:spcAft>
                <a:spcPts val="0"/>
              </a:spcAft>
              <a:buClrTx/>
              <a:buSzTx/>
              <a:buFont typeface="Arial" panose="020B0604020202020204" pitchFamily="34" charset="0"/>
              <a:buChar char="•"/>
              <a:tabLst/>
              <a:defRPr/>
            </a:pPr>
            <a:r>
              <a:rPr lang="en-US"/>
              <a:t>Bullet point copy, Trebuchet 20pt regular white</a:t>
            </a:r>
          </a:p>
          <a:p>
            <a:pPr lvl="0"/>
            <a:endParaRPr lang="en-US"/>
          </a:p>
        </p:txBody>
      </p:sp>
    </p:spTree>
    <p:extLst>
      <p:ext uri="{BB962C8B-B14F-4D97-AF65-F5344CB8AC3E}">
        <p14:creationId xmlns:p14="http://schemas.microsoft.com/office/powerpoint/2010/main" val="1980914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py Content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C3D88A-8068-4942-856B-D32B5A3074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02" y="6635562"/>
            <a:ext cx="1979999" cy="755838"/>
          </a:xfrm>
          <a:prstGeom prst="rect">
            <a:avLst/>
          </a:prstGeom>
        </p:spPr>
      </p:pic>
      <p:sp>
        <p:nvSpPr>
          <p:cNvPr id="17" name="object 22">
            <a:extLst>
              <a:ext uri="{FF2B5EF4-FFF2-40B4-BE49-F238E27FC236}">
                <a16:creationId xmlns:a16="http://schemas.microsoft.com/office/drawing/2014/main" id="{38F128BC-4A74-A64D-ADA6-743AD0531FFE}"/>
              </a:ext>
            </a:extLst>
          </p:cNvPr>
          <p:cNvSpPr txBox="1"/>
          <p:nvPr userDrawn="1"/>
        </p:nvSpPr>
        <p:spPr>
          <a:xfrm>
            <a:off x="279400" y="7162800"/>
            <a:ext cx="304800" cy="197490"/>
          </a:xfrm>
          <a:prstGeom prst="rect">
            <a:avLst/>
          </a:prstGeom>
        </p:spPr>
        <p:txBody>
          <a:bodyPr vert="horz" wrap="square" lIns="0" tIns="12700" rIns="0" bIns="0" rtlCol="0">
            <a:spAutoFit/>
          </a:bodyPr>
          <a:lstStyle/>
          <a:p>
            <a:pPr marL="12700">
              <a:lnSpc>
                <a:spcPct val="100000"/>
              </a:lnSpc>
              <a:spcBef>
                <a:spcPts val="100"/>
              </a:spcBef>
            </a:pPr>
            <a:fld id="{285275C4-68E1-4E48-ABF7-9886AEB89958}" type="slidenum">
              <a:rPr lang="en-GB" sz="1200" spc="-6" smtClean="0">
                <a:latin typeface="Trebuchet MS"/>
                <a:cs typeface="Trebuchet MS"/>
              </a:rPr>
              <a:pPr marL="12700">
                <a:lnSpc>
                  <a:spcPct val="100000"/>
                </a:lnSpc>
                <a:spcBef>
                  <a:spcPts val="100"/>
                </a:spcBef>
              </a:pPr>
              <a:t>‹#›</a:t>
            </a:fld>
            <a:endParaRPr lang="en-GB" sz="1200">
              <a:latin typeface="Trebuchet MS"/>
              <a:cs typeface="Trebuchet MS"/>
            </a:endParaRPr>
          </a:p>
        </p:txBody>
      </p:sp>
      <p:sp>
        <p:nvSpPr>
          <p:cNvPr id="18" name="Text Placeholder 24">
            <a:extLst>
              <a:ext uri="{FF2B5EF4-FFF2-40B4-BE49-F238E27FC236}">
                <a16:creationId xmlns:a16="http://schemas.microsoft.com/office/drawing/2014/main" id="{7AED7FA6-3E9A-7B49-88CE-BF6057D3428E}"/>
              </a:ext>
            </a:extLst>
          </p:cNvPr>
          <p:cNvSpPr>
            <a:spLocks noGrp="1"/>
          </p:cNvSpPr>
          <p:nvPr>
            <p:ph type="body" sz="quarter" idx="19" hasCustomPrompt="1"/>
          </p:nvPr>
        </p:nvSpPr>
        <p:spPr>
          <a:xfrm>
            <a:off x="584200" y="7125496"/>
            <a:ext cx="7239000" cy="265906"/>
          </a:xfrm>
        </p:spPr>
        <p:txBody>
          <a:bodyPr>
            <a:normAutofit/>
          </a:bodyPr>
          <a:lstStyle>
            <a:lvl1pPr>
              <a:defRPr sz="1200" b="1" i="0">
                <a:solidFill>
                  <a:schemeClr val="tx2"/>
                </a:solidFill>
                <a:latin typeface="Trebuchet MS" panose="020B0703020202090204" pitchFamily="34" charset="0"/>
              </a:defRPr>
            </a:lvl1pPr>
          </a:lstStyle>
          <a:p>
            <a:r>
              <a:rPr lang="en-GB"/>
              <a:t>Document title, Trebuchet 12pt bold</a:t>
            </a:r>
            <a:endParaRPr lang="en-GB" b="0">
              <a:solidFill>
                <a:schemeClr val="tx1"/>
              </a:solidFill>
            </a:endParaRPr>
          </a:p>
        </p:txBody>
      </p:sp>
      <p:sp>
        <p:nvSpPr>
          <p:cNvPr id="16" name="Text Placeholder 3">
            <a:extLst>
              <a:ext uri="{FF2B5EF4-FFF2-40B4-BE49-F238E27FC236}">
                <a16:creationId xmlns:a16="http://schemas.microsoft.com/office/drawing/2014/main" id="{B62859A0-99D6-CB45-8B1A-8C9DBADDAEA8}"/>
              </a:ext>
            </a:extLst>
          </p:cNvPr>
          <p:cNvSpPr>
            <a:spLocks noGrp="1"/>
          </p:cNvSpPr>
          <p:nvPr>
            <p:ph type="body" sz="quarter" idx="21" hasCustomPrompt="1"/>
          </p:nvPr>
        </p:nvSpPr>
        <p:spPr>
          <a:xfrm>
            <a:off x="396001" y="288003"/>
            <a:ext cx="9220504" cy="685177"/>
          </a:xfrm>
          <a:prstGeom prst="rect">
            <a:avLst/>
          </a:prstGeom>
        </p:spPr>
        <p:txBody>
          <a:bodyPr/>
          <a:lstStyle>
            <a:lvl1pPr>
              <a:defRPr sz="4000" b="1" i="0">
                <a:solidFill>
                  <a:schemeClr val="tx2"/>
                </a:solidFill>
                <a:latin typeface="Rockwell" panose="02060603020205020403" pitchFamily="18" charset="77"/>
              </a:defRPr>
            </a:lvl1pPr>
            <a:lvl2pPr>
              <a:defRPr sz="4000" b="1" i="0">
                <a:latin typeface="Rockwell Std" panose="02060603030405020103" pitchFamily="18" charset="0"/>
              </a:defRPr>
            </a:lvl2pPr>
            <a:lvl3pPr>
              <a:defRPr sz="4000" b="1" i="0">
                <a:latin typeface="Rockwell Std" panose="02060603030405020103" pitchFamily="18" charset="0"/>
              </a:defRPr>
            </a:lvl3pPr>
            <a:lvl4pPr>
              <a:defRPr sz="4000" b="1" i="0">
                <a:latin typeface="Rockwell Std" panose="02060603030405020103" pitchFamily="18" charset="0"/>
              </a:defRPr>
            </a:lvl4pPr>
            <a:lvl5pPr>
              <a:defRPr sz="4000" b="1" i="0">
                <a:latin typeface="Rockwell Std" panose="02060603030405020103" pitchFamily="18" charset="0"/>
              </a:defRPr>
            </a:lvl5pPr>
          </a:lstStyle>
          <a:p>
            <a:pPr lvl="0"/>
            <a:r>
              <a:rPr lang="en-US"/>
              <a:t>Headline, Rockwell 40pt </a:t>
            </a:r>
            <a:r>
              <a:rPr lang="en-US" err="1"/>
              <a:t>bd</a:t>
            </a:r>
            <a:endParaRPr lang="en-US"/>
          </a:p>
        </p:txBody>
      </p:sp>
      <p:sp>
        <p:nvSpPr>
          <p:cNvPr id="20" name="Text Placeholder 14">
            <a:extLst>
              <a:ext uri="{FF2B5EF4-FFF2-40B4-BE49-F238E27FC236}">
                <a16:creationId xmlns:a16="http://schemas.microsoft.com/office/drawing/2014/main" id="{4AB1EC5F-18CA-D540-A0A6-1C98A3049C2A}"/>
              </a:ext>
            </a:extLst>
          </p:cNvPr>
          <p:cNvSpPr>
            <a:spLocks noGrp="1"/>
          </p:cNvSpPr>
          <p:nvPr>
            <p:ph type="body" sz="quarter" idx="23" hasCustomPrompt="1"/>
          </p:nvPr>
        </p:nvSpPr>
        <p:spPr>
          <a:xfrm>
            <a:off x="396001" y="1584000"/>
            <a:ext cx="9220504" cy="4932000"/>
          </a:xfrm>
          <a:prstGeom prst="rect">
            <a:avLst/>
          </a:prstGeom>
        </p:spPr>
        <p:txBody>
          <a:bodyPr>
            <a:normAutofit/>
          </a:bodyPr>
          <a:lstStyle>
            <a:lvl1pPr marL="0" marR="0" indent="0" defTabSz="914382" eaLnBrk="1" fontAlgn="auto" latinLnBrk="0" hangingPunct="1">
              <a:lnSpc>
                <a:spcPct val="125000"/>
              </a:lnSpc>
              <a:spcBef>
                <a:spcPts val="0"/>
              </a:spcBef>
              <a:spcAft>
                <a:spcPts val="0"/>
              </a:spcAft>
              <a:buClrTx/>
              <a:buSzTx/>
              <a:buFont typeface="Arial" panose="020B0604020202020204" pitchFamily="34" charset="0"/>
              <a:buNone/>
              <a:tabLst/>
              <a:defRPr sz="2000" b="0" i="0">
                <a:solidFill>
                  <a:schemeClr val="tx1"/>
                </a:solidFill>
                <a:latin typeface="Trebuchet MS" panose="020B0703020202090204" pitchFamily="34" charset="0"/>
              </a:defRPr>
            </a:lvl1pPr>
          </a:lstStyle>
          <a:p>
            <a:pPr marL="0" marR="0" lvl="0" indent="0" defTabSz="914382" eaLnBrk="1" fontAlgn="auto" latinLnBrk="0" hangingPunct="1">
              <a:lnSpc>
                <a:spcPct val="125000"/>
              </a:lnSpc>
              <a:spcBef>
                <a:spcPts val="0"/>
              </a:spcBef>
              <a:spcAft>
                <a:spcPts val="0"/>
              </a:spcAft>
              <a:buClrTx/>
              <a:buSzTx/>
              <a:buFont typeface="Arial" panose="020B0604020202020204" pitchFamily="34" charset="0"/>
              <a:buNone/>
              <a:tabLst/>
              <a:defRPr/>
            </a:pPr>
            <a:r>
              <a:rPr lang="en-US"/>
              <a:t>Body copy, Trebuchet 20pt regular black. Body copy, Trebuchet 20pt regular black. Body copy, Trebuchet 20pt regular black. Body copy, Trebuchet 20pt regular black. </a:t>
            </a:r>
          </a:p>
          <a:p>
            <a:pPr lvl="0"/>
            <a:endParaRPr lang="en-US"/>
          </a:p>
        </p:txBody>
      </p:sp>
    </p:spTree>
    <p:extLst>
      <p:ext uri="{BB962C8B-B14F-4D97-AF65-F5344CB8AC3E}">
        <p14:creationId xmlns:p14="http://schemas.microsoft.com/office/powerpoint/2010/main" val="3805666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py Single Im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C3D88A-8068-4942-856B-D32B5A3074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02" y="6635562"/>
            <a:ext cx="1979999" cy="755838"/>
          </a:xfrm>
          <a:prstGeom prst="rect">
            <a:avLst/>
          </a:prstGeom>
        </p:spPr>
      </p:pic>
      <p:sp>
        <p:nvSpPr>
          <p:cNvPr id="18" name="object 22">
            <a:extLst>
              <a:ext uri="{FF2B5EF4-FFF2-40B4-BE49-F238E27FC236}">
                <a16:creationId xmlns:a16="http://schemas.microsoft.com/office/drawing/2014/main" id="{C039DC9F-59E2-584D-AF41-48EA1B2A2F42}"/>
              </a:ext>
            </a:extLst>
          </p:cNvPr>
          <p:cNvSpPr txBox="1"/>
          <p:nvPr userDrawn="1"/>
        </p:nvSpPr>
        <p:spPr>
          <a:xfrm>
            <a:off x="279400" y="7162800"/>
            <a:ext cx="304800" cy="197490"/>
          </a:xfrm>
          <a:prstGeom prst="rect">
            <a:avLst/>
          </a:prstGeom>
        </p:spPr>
        <p:txBody>
          <a:bodyPr vert="horz" wrap="square" lIns="0" tIns="12700" rIns="0" bIns="0" rtlCol="0">
            <a:spAutoFit/>
          </a:bodyPr>
          <a:lstStyle/>
          <a:p>
            <a:pPr marL="12700">
              <a:lnSpc>
                <a:spcPct val="100000"/>
              </a:lnSpc>
              <a:spcBef>
                <a:spcPts val="100"/>
              </a:spcBef>
            </a:pPr>
            <a:fld id="{285275C4-68E1-4E48-ABF7-9886AEB89958}" type="slidenum">
              <a:rPr lang="en-GB" sz="1200" spc="-6" smtClean="0">
                <a:latin typeface="Trebuchet MS"/>
                <a:cs typeface="Trebuchet MS"/>
              </a:rPr>
              <a:pPr marL="12700">
                <a:lnSpc>
                  <a:spcPct val="100000"/>
                </a:lnSpc>
                <a:spcBef>
                  <a:spcPts val="100"/>
                </a:spcBef>
              </a:pPr>
              <a:t>‹#›</a:t>
            </a:fld>
            <a:endParaRPr lang="en-GB" sz="1200">
              <a:latin typeface="Trebuchet MS"/>
              <a:cs typeface="Trebuchet MS"/>
            </a:endParaRPr>
          </a:p>
        </p:txBody>
      </p:sp>
      <p:sp>
        <p:nvSpPr>
          <p:cNvPr id="19" name="Text Placeholder 24">
            <a:extLst>
              <a:ext uri="{FF2B5EF4-FFF2-40B4-BE49-F238E27FC236}">
                <a16:creationId xmlns:a16="http://schemas.microsoft.com/office/drawing/2014/main" id="{5265EB06-9B59-7248-ABF6-C64B0382D845}"/>
              </a:ext>
            </a:extLst>
          </p:cNvPr>
          <p:cNvSpPr>
            <a:spLocks noGrp="1"/>
          </p:cNvSpPr>
          <p:nvPr>
            <p:ph type="body" sz="quarter" idx="19" hasCustomPrompt="1"/>
          </p:nvPr>
        </p:nvSpPr>
        <p:spPr>
          <a:xfrm>
            <a:off x="584200" y="7125496"/>
            <a:ext cx="7239000" cy="265906"/>
          </a:xfrm>
        </p:spPr>
        <p:txBody>
          <a:bodyPr>
            <a:normAutofit/>
          </a:bodyPr>
          <a:lstStyle>
            <a:lvl1pPr>
              <a:defRPr sz="1200" b="1" i="0">
                <a:solidFill>
                  <a:schemeClr val="tx2"/>
                </a:solidFill>
                <a:latin typeface="Trebuchet MS" panose="020B0703020202090204" pitchFamily="34" charset="0"/>
              </a:defRPr>
            </a:lvl1pPr>
          </a:lstStyle>
          <a:p>
            <a:r>
              <a:rPr lang="en-GB"/>
              <a:t>Document title, Trebuchet 12pt bold</a:t>
            </a:r>
            <a:endParaRPr lang="en-GB" b="0">
              <a:solidFill>
                <a:schemeClr val="tx1"/>
              </a:solidFill>
            </a:endParaRPr>
          </a:p>
        </p:txBody>
      </p:sp>
      <p:sp>
        <p:nvSpPr>
          <p:cNvPr id="24" name="Text Placeholder 3">
            <a:extLst>
              <a:ext uri="{FF2B5EF4-FFF2-40B4-BE49-F238E27FC236}">
                <a16:creationId xmlns:a16="http://schemas.microsoft.com/office/drawing/2014/main" id="{73A212CF-152A-EF4F-AAD7-71F2EE25F0C6}"/>
              </a:ext>
            </a:extLst>
          </p:cNvPr>
          <p:cNvSpPr>
            <a:spLocks noGrp="1"/>
          </p:cNvSpPr>
          <p:nvPr>
            <p:ph type="body" sz="quarter" idx="22" hasCustomPrompt="1"/>
          </p:nvPr>
        </p:nvSpPr>
        <p:spPr>
          <a:xfrm>
            <a:off x="3852000" y="288003"/>
            <a:ext cx="5908520" cy="685177"/>
          </a:xfrm>
          <a:prstGeom prst="rect">
            <a:avLst/>
          </a:prstGeom>
        </p:spPr>
        <p:txBody>
          <a:bodyPr/>
          <a:lstStyle>
            <a:lvl1pPr>
              <a:defRPr sz="4000" b="1" i="0">
                <a:solidFill>
                  <a:schemeClr val="tx2"/>
                </a:solidFill>
                <a:latin typeface="Rockwell" panose="02060603020205020403" pitchFamily="18" charset="77"/>
              </a:defRPr>
            </a:lvl1pPr>
            <a:lvl2pPr>
              <a:defRPr sz="4000" b="1" i="0">
                <a:latin typeface="Rockwell Std" panose="02060603030405020103" pitchFamily="18" charset="0"/>
              </a:defRPr>
            </a:lvl2pPr>
            <a:lvl3pPr>
              <a:defRPr sz="4000" b="1" i="0">
                <a:latin typeface="Rockwell Std" panose="02060603030405020103" pitchFamily="18" charset="0"/>
              </a:defRPr>
            </a:lvl3pPr>
            <a:lvl4pPr>
              <a:defRPr sz="4000" b="1" i="0">
                <a:latin typeface="Rockwell Std" panose="02060603030405020103" pitchFamily="18" charset="0"/>
              </a:defRPr>
            </a:lvl4pPr>
            <a:lvl5pPr>
              <a:defRPr sz="4000" b="1" i="0">
                <a:latin typeface="Rockwell Std" panose="02060603030405020103" pitchFamily="18" charset="0"/>
              </a:defRPr>
            </a:lvl5pPr>
          </a:lstStyle>
          <a:p>
            <a:pPr lvl="0"/>
            <a:r>
              <a:rPr lang="en-US"/>
              <a:t>Headline 40pt </a:t>
            </a:r>
            <a:r>
              <a:rPr lang="en-US" err="1"/>
              <a:t>bd</a:t>
            </a:r>
            <a:r>
              <a:rPr lang="en-US"/>
              <a:t> pink</a:t>
            </a:r>
          </a:p>
        </p:txBody>
      </p:sp>
      <p:sp>
        <p:nvSpPr>
          <p:cNvPr id="26" name="Text Placeholder 14">
            <a:extLst>
              <a:ext uri="{FF2B5EF4-FFF2-40B4-BE49-F238E27FC236}">
                <a16:creationId xmlns:a16="http://schemas.microsoft.com/office/drawing/2014/main" id="{ED34DB4C-7135-5A42-A2F0-ACB7EE76FDDB}"/>
              </a:ext>
            </a:extLst>
          </p:cNvPr>
          <p:cNvSpPr>
            <a:spLocks noGrp="1"/>
          </p:cNvSpPr>
          <p:nvPr>
            <p:ph type="body" sz="quarter" idx="24" hasCustomPrompt="1"/>
          </p:nvPr>
        </p:nvSpPr>
        <p:spPr>
          <a:xfrm>
            <a:off x="3868579" y="1583999"/>
            <a:ext cx="5891943" cy="4932000"/>
          </a:xfrm>
          <a:prstGeom prst="rect">
            <a:avLst/>
          </a:prstGeom>
        </p:spPr>
        <p:txBody>
          <a:bodyPr>
            <a:normAutofit/>
          </a:bodyPr>
          <a:lstStyle>
            <a:lvl1pPr marL="0" marR="0" indent="0" defTabSz="914382" eaLnBrk="1" fontAlgn="auto" latinLnBrk="0" hangingPunct="1">
              <a:lnSpc>
                <a:spcPct val="125000"/>
              </a:lnSpc>
              <a:spcBef>
                <a:spcPts val="0"/>
              </a:spcBef>
              <a:spcAft>
                <a:spcPts val="0"/>
              </a:spcAft>
              <a:buClrTx/>
              <a:buSzTx/>
              <a:buFont typeface="Arial" panose="020B0604020202020204" pitchFamily="34" charset="0"/>
              <a:buNone/>
              <a:tabLst/>
              <a:defRPr sz="2000" b="0" i="0">
                <a:solidFill>
                  <a:schemeClr val="tx1"/>
                </a:solidFill>
                <a:latin typeface="Trebuchet MS" panose="020B0703020202090204" pitchFamily="34" charset="0"/>
              </a:defRPr>
            </a:lvl1pPr>
          </a:lstStyle>
          <a:p>
            <a:pPr marL="0" marR="0" lvl="0" indent="0" defTabSz="914382" eaLnBrk="1" fontAlgn="auto" latinLnBrk="0" hangingPunct="1">
              <a:lnSpc>
                <a:spcPct val="125000"/>
              </a:lnSpc>
              <a:spcBef>
                <a:spcPts val="0"/>
              </a:spcBef>
              <a:spcAft>
                <a:spcPts val="0"/>
              </a:spcAft>
              <a:buClrTx/>
              <a:buSzTx/>
              <a:buFont typeface="Arial" panose="020B0604020202020204" pitchFamily="34" charset="0"/>
              <a:buNone/>
              <a:tabLst/>
              <a:defRPr/>
            </a:pPr>
            <a:r>
              <a:rPr lang="en-US"/>
              <a:t>Body copy, Trebuchet 20pt regular black. Body copy, Trebuchet 20pt regular black. Body copy, Trebuchet 20pt regular black. </a:t>
            </a:r>
          </a:p>
        </p:txBody>
      </p:sp>
      <p:sp>
        <p:nvSpPr>
          <p:cNvPr id="3" name="Picture Placeholder 2">
            <a:extLst>
              <a:ext uri="{FF2B5EF4-FFF2-40B4-BE49-F238E27FC236}">
                <a16:creationId xmlns:a16="http://schemas.microsoft.com/office/drawing/2014/main" id="{8F02D191-F024-C540-9A06-14B3075831A2}"/>
              </a:ext>
            </a:extLst>
          </p:cNvPr>
          <p:cNvSpPr>
            <a:spLocks noGrp="1"/>
          </p:cNvSpPr>
          <p:nvPr>
            <p:ph type="pic" sz="quarter" idx="26" hasCustomPrompt="1"/>
          </p:nvPr>
        </p:nvSpPr>
        <p:spPr>
          <a:xfrm>
            <a:off x="396000" y="396003"/>
            <a:ext cx="3078163" cy="6083999"/>
          </a:xfrm>
        </p:spPr>
        <p:txBody>
          <a:bodyPr/>
          <a:lstStyle/>
          <a:p>
            <a:r>
              <a:rPr lang="en-US"/>
              <a:t>Add a graphic or photo. Crop to fill the image box.</a:t>
            </a:r>
          </a:p>
        </p:txBody>
      </p:sp>
    </p:spTree>
    <p:extLst>
      <p:ext uri="{BB962C8B-B14F-4D97-AF65-F5344CB8AC3E}">
        <p14:creationId xmlns:p14="http://schemas.microsoft.com/office/powerpoint/2010/main" val="2815392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 Two Image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C3D88A-8068-4942-856B-D32B5A3074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02" y="6635562"/>
            <a:ext cx="1979999" cy="755838"/>
          </a:xfrm>
          <a:prstGeom prst="rect">
            <a:avLst/>
          </a:prstGeom>
        </p:spPr>
      </p:pic>
      <p:sp>
        <p:nvSpPr>
          <p:cNvPr id="22" name="Content Placeholder 2">
            <a:extLst>
              <a:ext uri="{FF2B5EF4-FFF2-40B4-BE49-F238E27FC236}">
                <a16:creationId xmlns:a16="http://schemas.microsoft.com/office/drawing/2014/main" id="{E32609E1-4EC7-9A4A-83E3-F324C260BBDA}"/>
              </a:ext>
            </a:extLst>
          </p:cNvPr>
          <p:cNvSpPr>
            <a:spLocks noGrp="1"/>
          </p:cNvSpPr>
          <p:nvPr>
            <p:ph sz="quarter" idx="11" hasCustomPrompt="1"/>
          </p:nvPr>
        </p:nvSpPr>
        <p:spPr>
          <a:xfrm>
            <a:off x="6807600" y="396000"/>
            <a:ext cx="2955600" cy="3024000"/>
          </a:xfrm>
          <a:prstGeom prst="rect">
            <a:avLst/>
          </a:prstGeom>
        </p:spPr>
        <p:txBody>
          <a:bodyPr/>
          <a:lstStyle>
            <a:lvl1pPr>
              <a:defRPr/>
            </a:lvl1pPr>
          </a:lstStyle>
          <a:p>
            <a:r>
              <a:rPr lang="en-US"/>
              <a:t>Add a graphic or photo. Crop to fill the image box.</a:t>
            </a:r>
          </a:p>
        </p:txBody>
      </p:sp>
      <p:sp>
        <p:nvSpPr>
          <p:cNvPr id="24" name="Content Placeholder 2">
            <a:extLst>
              <a:ext uri="{FF2B5EF4-FFF2-40B4-BE49-F238E27FC236}">
                <a16:creationId xmlns:a16="http://schemas.microsoft.com/office/drawing/2014/main" id="{B611CC9B-BB10-E647-900A-3921BDAEC890}"/>
              </a:ext>
            </a:extLst>
          </p:cNvPr>
          <p:cNvSpPr>
            <a:spLocks noGrp="1"/>
          </p:cNvSpPr>
          <p:nvPr>
            <p:ph sz="quarter" idx="18" hasCustomPrompt="1"/>
          </p:nvPr>
        </p:nvSpPr>
        <p:spPr>
          <a:xfrm>
            <a:off x="6808192" y="3456000"/>
            <a:ext cx="2955600" cy="3024000"/>
          </a:xfrm>
          <a:prstGeom prst="rect">
            <a:avLst/>
          </a:prstGeom>
        </p:spPr>
        <p:txBody>
          <a:bodyPr/>
          <a:lstStyle>
            <a:lvl1pPr>
              <a:defRPr/>
            </a:lvl1pPr>
          </a:lstStyle>
          <a:p>
            <a:r>
              <a:rPr lang="en-US"/>
              <a:t>Add a graphic or photo. Crop to fill the image box.</a:t>
            </a:r>
          </a:p>
        </p:txBody>
      </p:sp>
      <p:sp>
        <p:nvSpPr>
          <p:cNvPr id="17" name="object 22">
            <a:extLst>
              <a:ext uri="{FF2B5EF4-FFF2-40B4-BE49-F238E27FC236}">
                <a16:creationId xmlns:a16="http://schemas.microsoft.com/office/drawing/2014/main" id="{6317ACF9-66BC-3442-8B2E-AE9174EB92D1}"/>
              </a:ext>
            </a:extLst>
          </p:cNvPr>
          <p:cNvSpPr txBox="1"/>
          <p:nvPr userDrawn="1"/>
        </p:nvSpPr>
        <p:spPr>
          <a:xfrm>
            <a:off x="279400" y="7162800"/>
            <a:ext cx="304800" cy="197490"/>
          </a:xfrm>
          <a:prstGeom prst="rect">
            <a:avLst/>
          </a:prstGeom>
        </p:spPr>
        <p:txBody>
          <a:bodyPr vert="horz" wrap="square" lIns="0" tIns="12700" rIns="0" bIns="0" rtlCol="0">
            <a:spAutoFit/>
          </a:bodyPr>
          <a:lstStyle/>
          <a:p>
            <a:pPr marL="12700">
              <a:lnSpc>
                <a:spcPct val="100000"/>
              </a:lnSpc>
              <a:spcBef>
                <a:spcPts val="100"/>
              </a:spcBef>
            </a:pPr>
            <a:fld id="{285275C4-68E1-4E48-ABF7-9886AEB89958}" type="slidenum">
              <a:rPr lang="en-GB" sz="1200" spc="-6" smtClean="0">
                <a:latin typeface="Trebuchet MS"/>
                <a:cs typeface="Trebuchet MS"/>
              </a:rPr>
              <a:pPr marL="12700">
                <a:lnSpc>
                  <a:spcPct val="100000"/>
                </a:lnSpc>
                <a:spcBef>
                  <a:spcPts val="100"/>
                </a:spcBef>
              </a:pPr>
              <a:t>‹#›</a:t>
            </a:fld>
            <a:endParaRPr lang="en-GB" sz="1200">
              <a:latin typeface="Trebuchet MS"/>
              <a:cs typeface="Trebuchet MS"/>
            </a:endParaRPr>
          </a:p>
        </p:txBody>
      </p:sp>
      <p:sp>
        <p:nvSpPr>
          <p:cNvPr id="18" name="Text Placeholder 24">
            <a:extLst>
              <a:ext uri="{FF2B5EF4-FFF2-40B4-BE49-F238E27FC236}">
                <a16:creationId xmlns:a16="http://schemas.microsoft.com/office/drawing/2014/main" id="{CC21389F-5EC8-D244-8FCA-955ADAC97035}"/>
              </a:ext>
            </a:extLst>
          </p:cNvPr>
          <p:cNvSpPr>
            <a:spLocks noGrp="1"/>
          </p:cNvSpPr>
          <p:nvPr>
            <p:ph type="body" sz="quarter" idx="19" hasCustomPrompt="1"/>
          </p:nvPr>
        </p:nvSpPr>
        <p:spPr>
          <a:xfrm>
            <a:off x="584200" y="7125496"/>
            <a:ext cx="7239000" cy="265906"/>
          </a:xfrm>
        </p:spPr>
        <p:txBody>
          <a:bodyPr>
            <a:normAutofit/>
          </a:bodyPr>
          <a:lstStyle>
            <a:lvl1pPr>
              <a:defRPr sz="1200" b="1" i="0">
                <a:solidFill>
                  <a:schemeClr val="tx2"/>
                </a:solidFill>
                <a:latin typeface="Trebuchet MS" panose="020B0703020202090204" pitchFamily="34" charset="0"/>
              </a:defRPr>
            </a:lvl1pPr>
          </a:lstStyle>
          <a:p>
            <a:r>
              <a:rPr lang="en-GB"/>
              <a:t>Document title, Trebuchet 12pt bold</a:t>
            </a:r>
            <a:endParaRPr lang="en-GB" b="0">
              <a:solidFill>
                <a:schemeClr val="tx1"/>
              </a:solidFill>
            </a:endParaRPr>
          </a:p>
        </p:txBody>
      </p:sp>
      <p:sp>
        <p:nvSpPr>
          <p:cNvPr id="25" name="Text Placeholder 3">
            <a:extLst>
              <a:ext uri="{FF2B5EF4-FFF2-40B4-BE49-F238E27FC236}">
                <a16:creationId xmlns:a16="http://schemas.microsoft.com/office/drawing/2014/main" id="{509DCAC3-D0E9-324F-B823-BC2D84082FDC}"/>
              </a:ext>
            </a:extLst>
          </p:cNvPr>
          <p:cNvSpPr>
            <a:spLocks noGrp="1"/>
          </p:cNvSpPr>
          <p:nvPr>
            <p:ph type="body" sz="quarter" idx="22" hasCustomPrompt="1"/>
          </p:nvPr>
        </p:nvSpPr>
        <p:spPr>
          <a:xfrm>
            <a:off x="396000" y="288003"/>
            <a:ext cx="6120000" cy="685177"/>
          </a:xfrm>
          <a:prstGeom prst="rect">
            <a:avLst/>
          </a:prstGeom>
        </p:spPr>
        <p:txBody>
          <a:bodyPr/>
          <a:lstStyle>
            <a:lvl1pPr>
              <a:defRPr sz="4000" b="1" i="0">
                <a:solidFill>
                  <a:schemeClr val="tx2"/>
                </a:solidFill>
                <a:latin typeface="Rockwell" panose="02060603020205020403" pitchFamily="18" charset="77"/>
              </a:defRPr>
            </a:lvl1pPr>
            <a:lvl2pPr>
              <a:defRPr sz="4000" b="1" i="0">
                <a:latin typeface="Rockwell Std" panose="02060603030405020103" pitchFamily="18" charset="0"/>
              </a:defRPr>
            </a:lvl2pPr>
            <a:lvl3pPr>
              <a:defRPr sz="4000" b="1" i="0">
                <a:latin typeface="Rockwell Std" panose="02060603030405020103" pitchFamily="18" charset="0"/>
              </a:defRPr>
            </a:lvl3pPr>
            <a:lvl4pPr>
              <a:defRPr sz="4000" b="1" i="0">
                <a:latin typeface="Rockwell Std" panose="02060603030405020103" pitchFamily="18" charset="0"/>
              </a:defRPr>
            </a:lvl4pPr>
            <a:lvl5pPr>
              <a:defRPr sz="4000" b="1" i="0">
                <a:latin typeface="Rockwell Std" panose="02060603030405020103" pitchFamily="18" charset="0"/>
              </a:defRPr>
            </a:lvl5pPr>
          </a:lstStyle>
          <a:p>
            <a:pPr lvl="0"/>
            <a:r>
              <a:rPr lang="en-US"/>
              <a:t>Headline 40pt </a:t>
            </a:r>
            <a:r>
              <a:rPr lang="en-US" err="1"/>
              <a:t>bd</a:t>
            </a:r>
            <a:r>
              <a:rPr lang="en-US"/>
              <a:t> pink</a:t>
            </a:r>
          </a:p>
        </p:txBody>
      </p:sp>
      <p:sp>
        <p:nvSpPr>
          <p:cNvPr id="27" name="Text Placeholder 14">
            <a:extLst>
              <a:ext uri="{FF2B5EF4-FFF2-40B4-BE49-F238E27FC236}">
                <a16:creationId xmlns:a16="http://schemas.microsoft.com/office/drawing/2014/main" id="{FC068B2B-4E14-4349-B19A-EAC962CB58C9}"/>
              </a:ext>
            </a:extLst>
          </p:cNvPr>
          <p:cNvSpPr>
            <a:spLocks noGrp="1"/>
          </p:cNvSpPr>
          <p:nvPr>
            <p:ph type="body" sz="quarter" idx="24" hasCustomPrompt="1"/>
          </p:nvPr>
        </p:nvSpPr>
        <p:spPr>
          <a:xfrm>
            <a:off x="396000" y="1584000"/>
            <a:ext cx="6120000" cy="4932000"/>
          </a:xfrm>
          <a:prstGeom prst="rect">
            <a:avLst/>
          </a:prstGeom>
        </p:spPr>
        <p:txBody>
          <a:bodyPr>
            <a:normAutofit/>
          </a:bodyPr>
          <a:lstStyle>
            <a:lvl1pPr marL="0" marR="0" indent="0" defTabSz="914382" eaLnBrk="1" fontAlgn="auto" latinLnBrk="0" hangingPunct="1">
              <a:lnSpc>
                <a:spcPct val="125000"/>
              </a:lnSpc>
              <a:spcBef>
                <a:spcPts val="0"/>
              </a:spcBef>
              <a:spcAft>
                <a:spcPts val="0"/>
              </a:spcAft>
              <a:buClrTx/>
              <a:buSzTx/>
              <a:buFont typeface="Arial" panose="020B0604020202020204" pitchFamily="34" charset="0"/>
              <a:buNone/>
              <a:tabLst/>
              <a:defRPr sz="2000" b="0" i="0">
                <a:solidFill>
                  <a:schemeClr val="tx1"/>
                </a:solidFill>
                <a:latin typeface="Trebuchet MS" panose="020B0703020202090204" pitchFamily="34" charset="0"/>
              </a:defRPr>
            </a:lvl1pPr>
          </a:lstStyle>
          <a:p>
            <a:pPr marL="0" marR="0" lvl="0" indent="0" defTabSz="914382" eaLnBrk="1" fontAlgn="auto" latinLnBrk="0" hangingPunct="1">
              <a:lnSpc>
                <a:spcPct val="125000"/>
              </a:lnSpc>
              <a:spcBef>
                <a:spcPts val="0"/>
              </a:spcBef>
              <a:spcAft>
                <a:spcPts val="0"/>
              </a:spcAft>
              <a:buClrTx/>
              <a:buSzTx/>
              <a:buFont typeface="Arial" panose="020B0604020202020204" pitchFamily="34" charset="0"/>
              <a:buNone/>
              <a:tabLst/>
              <a:defRPr/>
            </a:pPr>
            <a:r>
              <a:rPr lang="en-US"/>
              <a:t>Body copy, Trebuchet 20pt regular black. Body copy, Trebuchet 20pt regular black. Body copy, Trebuchet 20pt regular black. </a:t>
            </a:r>
          </a:p>
        </p:txBody>
      </p:sp>
    </p:spTree>
    <p:extLst>
      <p:ext uri="{BB962C8B-B14F-4D97-AF65-F5344CB8AC3E}">
        <p14:creationId xmlns:p14="http://schemas.microsoft.com/office/powerpoint/2010/main" val="2685155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py Three Image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C3D88A-8068-4942-856B-D32B5A3074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02" y="6635562"/>
            <a:ext cx="1979999" cy="755838"/>
          </a:xfrm>
          <a:prstGeom prst="rect">
            <a:avLst/>
          </a:prstGeom>
        </p:spPr>
      </p:pic>
      <p:sp>
        <p:nvSpPr>
          <p:cNvPr id="22" name="Content Placeholder 2">
            <a:extLst>
              <a:ext uri="{FF2B5EF4-FFF2-40B4-BE49-F238E27FC236}">
                <a16:creationId xmlns:a16="http://schemas.microsoft.com/office/drawing/2014/main" id="{E32609E1-4EC7-9A4A-83E3-F324C260BBDA}"/>
              </a:ext>
            </a:extLst>
          </p:cNvPr>
          <p:cNvSpPr>
            <a:spLocks noGrp="1"/>
          </p:cNvSpPr>
          <p:nvPr>
            <p:ph sz="quarter" idx="11" hasCustomPrompt="1"/>
          </p:nvPr>
        </p:nvSpPr>
        <p:spPr>
          <a:xfrm>
            <a:off x="6808208" y="396000"/>
            <a:ext cx="2944192" cy="2026800"/>
          </a:xfrm>
          <a:prstGeom prst="rect">
            <a:avLst/>
          </a:prstGeom>
        </p:spPr>
        <p:txBody>
          <a:bodyPr/>
          <a:lstStyle>
            <a:lvl1pPr marL="0" marR="0" indent="0" defTabSz="914382" eaLnBrk="1" fontAlgn="auto" latinLnBrk="0" hangingPunct="1">
              <a:lnSpc>
                <a:spcPct val="100000"/>
              </a:lnSpc>
              <a:spcBef>
                <a:spcPts val="0"/>
              </a:spcBef>
              <a:spcAft>
                <a:spcPts val="0"/>
              </a:spcAft>
              <a:buClrTx/>
              <a:buSzTx/>
              <a:buFontTx/>
              <a:buNone/>
              <a:tabLst/>
              <a:defRPr/>
            </a:lvl1pPr>
          </a:lstStyle>
          <a:p>
            <a:r>
              <a:rPr lang="en-US"/>
              <a:t>Add a graphic or photo. Crop to fill the image box.</a:t>
            </a:r>
          </a:p>
        </p:txBody>
      </p:sp>
      <p:sp>
        <p:nvSpPr>
          <p:cNvPr id="23" name="Content Placeholder 2">
            <a:extLst>
              <a:ext uri="{FF2B5EF4-FFF2-40B4-BE49-F238E27FC236}">
                <a16:creationId xmlns:a16="http://schemas.microsoft.com/office/drawing/2014/main" id="{88F096BE-5225-3B4D-8F3C-3EB428A495C5}"/>
              </a:ext>
            </a:extLst>
          </p:cNvPr>
          <p:cNvSpPr>
            <a:spLocks noGrp="1"/>
          </p:cNvSpPr>
          <p:nvPr>
            <p:ph sz="quarter" idx="17" hasCustomPrompt="1"/>
          </p:nvPr>
        </p:nvSpPr>
        <p:spPr>
          <a:xfrm>
            <a:off x="6808192" y="2443168"/>
            <a:ext cx="2943838" cy="2026800"/>
          </a:xfrm>
          <a:prstGeom prst="rect">
            <a:avLst/>
          </a:prstGeom>
        </p:spPr>
        <p:txBody>
          <a:bodyPr/>
          <a:lstStyle>
            <a:lvl1pPr>
              <a:defRPr/>
            </a:lvl1pPr>
          </a:lstStyle>
          <a:p>
            <a:r>
              <a:rPr lang="en-US"/>
              <a:t>Add a graphic or photo. Crop to fill the image box.</a:t>
            </a:r>
          </a:p>
        </p:txBody>
      </p:sp>
      <p:sp>
        <p:nvSpPr>
          <p:cNvPr id="24" name="Content Placeholder 2">
            <a:extLst>
              <a:ext uri="{FF2B5EF4-FFF2-40B4-BE49-F238E27FC236}">
                <a16:creationId xmlns:a16="http://schemas.microsoft.com/office/drawing/2014/main" id="{B611CC9B-BB10-E647-900A-3921BDAEC890}"/>
              </a:ext>
            </a:extLst>
          </p:cNvPr>
          <p:cNvSpPr>
            <a:spLocks noGrp="1"/>
          </p:cNvSpPr>
          <p:nvPr>
            <p:ph sz="quarter" idx="18" hasCustomPrompt="1"/>
          </p:nvPr>
        </p:nvSpPr>
        <p:spPr>
          <a:xfrm>
            <a:off x="6808192" y="4490336"/>
            <a:ext cx="2943838" cy="2026800"/>
          </a:xfrm>
          <a:prstGeom prst="rect">
            <a:avLst/>
          </a:prstGeom>
        </p:spPr>
        <p:txBody>
          <a:bodyPr/>
          <a:lstStyle>
            <a:lvl1pPr>
              <a:defRPr/>
            </a:lvl1pPr>
          </a:lstStyle>
          <a:p>
            <a:r>
              <a:rPr lang="en-US"/>
              <a:t>Add a graphic or photo. Crop to fill the image box.</a:t>
            </a:r>
          </a:p>
        </p:txBody>
      </p:sp>
      <p:sp>
        <p:nvSpPr>
          <p:cNvPr id="26" name="object 22">
            <a:extLst>
              <a:ext uri="{FF2B5EF4-FFF2-40B4-BE49-F238E27FC236}">
                <a16:creationId xmlns:a16="http://schemas.microsoft.com/office/drawing/2014/main" id="{AEE40EEC-464A-1D48-94F7-96160044E36D}"/>
              </a:ext>
            </a:extLst>
          </p:cNvPr>
          <p:cNvSpPr txBox="1"/>
          <p:nvPr userDrawn="1"/>
        </p:nvSpPr>
        <p:spPr>
          <a:xfrm>
            <a:off x="279400" y="7162800"/>
            <a:ext cx="304800" cy="197490"/>
          </a:xfrm>
          <a:prstGeom prst="rect">
            <a:avLst/>
          </a:prstGeom>
        </p:spPr>
        <p:txBody>
          <a:bodyPr vert="horz" wrap="square" lIns="0" tIns="12700" rIns="0" bIns="0" rtlCol="0">
            <a:spAutoFit/>
          </a:bodyPr>
          <a:lstStyle/>
          <a:p>
            <a:pPr marL="12700">
              <a:lnSpc>
                <a:spcPct val="100000"/>
              </a:lnSpc>
              <a:spcBef>
                <a:spcPts val="100"/>
              </a:spcBef>
            </a:pPr>
            <a:fld id="{285275C4-68E1-4E48-ABF7-9886AEB89958}" type="slidenum">
              <a:rPr lang="en-GB" sz="1200" spc="-6" smtClean="0">
                <a:latin typeface="Trebuchet MS"/>
                <a:cs typeface="Trebuchet MS"/>
              </a:rPr>
              <a:pPr marL="12700">
                <a:lnSpc>
                  <a:spcPct val="100000"/>
                </a:lnSpc>
                <a:spcBef>
                  <a:spcPts val="100"/>
                </a:spcBef>
              </a:pPr>
              <a:t>‹#›</a:t>
            </a:fld>
            <a:endParaRPr lang="en-GB" sz="1200">
              <a:latin typeface="Trebuchet MS"/>
              <a:cs typeface="Trebuchet MS"/>
            </a:endParaRPr>
          </a:p>
        </p:txBody>
      </p:sp>
      <p:sp>
        <p:nvSpPr>
          <p:cNvPr id="27" name="Text Placeholder 24">
            <a:extLst>
              <a:ext uri="{FF2B5EF4-FFF2-40B4-BE49-F238E27FC236}">
                <a16:creationId xmlns:a16="http://schemas.microsoft.com/office/drawing/2014/main" id="{8505BC8D-6B54-F44B-9F60-E0EC67BEBFF3}"/>
              </a:ext>
            </a:extLst>
          </p:cNvPr>
          <p:cNvSpPr>
            <a:spLocks noGrp="1"/>
          </p:cNvSpPr>
          <p:nvPr>
            <p:ph type="body" sz="quarter" idx="19" hasCustomPrompt="1"/>
          </p:nvPr>
        </p:nvSpPr>
        <p:spPr>
          <a:xfrm>
            <a:off x="584200" y="7125496"/>
            <a:ext cx="7239000" cy="265906"/>
          </a:xfrm>
        </p:spPr>
        <p:txBody>
          <a:bodyPr>
            <a:normAutofit/>
          </a:bodyPr>
          <a:lstStyle>
            <a:lvl1pPr>
              <a:defRPr sz="1200" b="1" i="0">
                <a:solidFill>
                  <a:schemeClr val="tx2"/>
                </a:solidFill>
                <a:latin typeface="Trebuchet MS" panose="020B0703020202090204" pitchFamily="34" charset="0"/>
              </a:defRPr>
            </a:lvl1pPr>
          </a:lstStyle>
          <a:p>
            <a:r>
              <a:rPr lang="en-GB"/>
              <a:t>Document title, Trebuchet 12pt bold</a:t>
            </a:r>
            <a:endParaRPr lang="en-GB" b="0">
              <a:solidFill>
                <a:schemeClr val="tx1"/>
              </a:solidFill>
            </a:endParaRPr>
          </a:p>
        </p:txBody>
      </p:sp>
      <p:sp>
        <p:nvSpPr>
          <p:cNvPr id="13" name="Text Placeholder 3">
            <a:extLst>
              <a:ext uri="{FF2B5EF4-FFF2-40B4-BE49-F238E27FC236}">
                <a16:creationId xmlns:a16="http://schemas.microsoft.com/office/drawing/2014/main" id="{CE070C79-6312-E641-8003-0FA300814957}"/>
              </a:ext>
            </a:extLst>
          </p:cNvPr>
          <p:cNvSpPr>
            <a:spLocks noGrp="1"/>
          </p:cNvSpPr>
          <p:nvPr>
            <p:ph type="body" sz="quarter" idx="22" hasCustomPrompt="1"/>
          </p:nvPr>
        </p:nvSpPr>
        <p:spPr>
          <a:xfrm>
            <a:off x="396001" y="288003"/>
            <a:ext cx="6106564" cy="685177"/>
          </a:xfrm>
          <a:prstGeom prst="rect">
            <a:avLst/>
          </a:prstGeom>
        </p:spPr>
        <p:txBody>
          <a:bodyPr/>
          <a:lstStyle>
            <a:lvl1pPr>
              <a:defRPr sz="4000" b="1" i="0">
                <a:solidFill>
                  <a:schemeClr val="tx2"/>
                </a:solidFill>
                <a:latin typeface="Rockwell" panose="02060603020205020403" pitchFamily="18" charset="77"/>
              </a:defRPr>
            </a:lvl1pPr>
            <a:lvl2pPr>
              <a:defRPr sz="4000" b="1" i="0">
                <a:latin typeface="Rockwell Std" panose="02060603030405020103" pitchFamily="18" charset="0"/>
              </a:defRPr>
            </a:lvl2pPr>
            <a:lvl3pPr>
              <a:defRPr sz="4000" b="1" i="0">
                <a:latin typeface="Rockwell Std" panose="02060603030405020103" pitchFamily="18" charset="0"/>
              </a:defRPr>
            </a:lvl3pPr>
            <a:lvl4pPr>
              <a:defRPr sz="4000" b="1" i="0">
                <a:latin typeface="Rockwell Std" panose="02060603030405020103" pitchFamily="18" charset="0"/>
              </a:defRPr>
            </a:lvl4pPr>
            <a:lvl5pPr>
              <a:defRPr sz="4000" b="1" i="0">
                <a:latin typeface="Rockwell Std" panose="02060603030405020103" pitchFamily="18" charset="0"/>
              </a:defRPr>
            </a:lvl5pPr>
          </a:lstStyle>
          <a:p>
            <a:pPr lvl="0"/>
            <a:r>
              <a:rPr lang="en-US"/>
              <a:t>Headline 40pt </a:t>
            </a:r>
            <a:r>
              <a:rPr lang="en-US" err="1"/>
              <a:t>bd</a:t>
            </a:r>
            <a:r>
              <a:rPr lang="en-US"/>
              <a:t> pink</a:t>
            </a:r>
          </a:p>
        </p:txBody>
      </p:sp>
      <p:sp>
        <p:nvSpPr>
          <p:cNvPr id="14" name="Text Placeholder 14">
            <a:extLst>
              <a:ext uri="{FF2B5EF4-FFF2-40B4-BE49-F238E27FC236}">
                <a16:creationId xmlns:a16="http://schemas.microsoft.com/office/drawing/2014/main" id="{280A5AF9-72A2-2748-A24D-EF2C3FC3FBFD}"/>
              </a:ext>
            </a:extLst>
          </p:cNvPr>
          <p:cNvSpPr>
            <a:spLocks noGrp="1"/>
          </p:cNvSpPr>
          <p:nvPr>
            <p:ph type="body" sz="quarter" idx="24" hasCustomPrompt="1"/>
          </p:nvPr>
        </p:nvSpPr>
        <p:spPr>
          <a:xfrm>
            <a:off x="396002" y="1584000"/>
            <a:ext cx="6106211" cy="4932000"/>
          </a:xfrm>
          <a:prstGeom prst="rect">
            <a:avLst/>
          </a:prstGeom>
        </p:spPr>
        <p:txBody>
          <a:bodyPr>
            <a:normAutofit/>
          </a:bodyPr>
          <a:lstStyle>
            <a:lvl1pPr marL="0" marR="0" indent="0" defTabSz="914382" eaLnBrk="1" fontAlgn="auto" latinLnBrk="0" hangingPunct="1">
              <a:lnSpc>
                <a:spcPct val="125000"/>
              </a:lnSpc>
              <a:spcBef>
                <a:spcPts val="0"/>
              </a:spcBef>
              <a:spcAft>
                <a:spcPts val="0"/>
              </a:spcAft>
              <a:buClrTx/>
              <a:buSzTx/>
              <a:buFont typeface="Arial" panose="020B0604020202020204" pitchFamily="34" charset="0"/>
              <a:buNone/>
              <a:tabLst/>
              <a:defRPr sz="2000" b="0" i="0">
                <a:solidFill>
                  <a:schemeClr val="tx1"/>
                </a:solidFill>
                <a:latin typeface="Trebuchet MS" panose="020B0703020202090204" pitchFamily="34" charset="0"/>
              </a:defRPr>
            </a:lvl1pPr>
          </a:lstStyle>
          <a:p>
            <a:pPr marL="0" marR="0" lvl="0" indent="0" defTabSz="914382" eaLnBrk="1" fontAlgn="auto" latinLnBrk="0" hangingPunct="1">
              <a:lnSpc>
                <a:spcPct val="125000"/>
              </a:lnSpc>
              <a:spcBef>
                <a:spcPts val="0"/>
              </a:spcBef>
              <a:spcAft>
                <a:spcPts val="0"/>
              </a:spcAft>
              <a:buClrTx/>
              <a:buSzTx/>
              <a:buFont typeface="Arial" panose="020B0604020202020204" pitchFamily="34" charset="0"/>
              <a:buNone/>
              <a:tabLst/>
              <a:defRPr/>
            </a:pPr>
            <a:r>
              <a:rPr lang="en-US"/>
              <a:t>Body copy, Trebuchet 20pt regular black. Body copy, Trebuchet 20pt regular black. Body copy, Trebuchet 20pt regular black.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py Chart Right">
    <p:bg>
      <p:bgPr>
        <a:solidFill>
          <a:schemeClr val="bg1"/>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547B599-38EC-B54A-9AE8-C44E380386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02" y="6635562"/>
            <a:ext cx="1979999" cy="755838"/>
          </a:xfrm>
          <a:prstGeom prst="rect">
            <a:avLst/>
          </a:prstGeom>
        </p:spPr>
      </p:pic>
      <p:sp>
        <p:nvSpPr>
          <p:cNvPr id="17" name="Content Placeholder 2">
            <a:extLst>
              <a:ext uri="{FF2B5EF4-FFF2-40B4-BE49-F238E27FC236}">
                <a16:creationId xmlns:a16="http://schemas.microsoft.com/office/drawing/2014/main" id="{DF78654C-A1E8-3945-93E2-C1B06DB9B0F9}"/>
              </a:ext>
            </a:extLst>
          </p:cNvPr>
          <p:cNvSpPr>
            <a:spLocks noGrp="1"/>
          </p:cNvSpPr>
          <p:nvPr>
            <p:ph sz="quarter" idx="11" hasCustomPrompt="1"/>
          </p:nvPr>
        </p:nvSpPr>
        <p:spPr>
          <a:xfrm>
            <a:off x="5749202" y="1584000"/>
            <a:ext cx="3998827" cy="4932000"/>
          </a:xfrm>
          <a:prstGeom prst="rect">
            <a:avLst/>
          </a:prstGeom>
        </p:spPr>
        <p:txBody>
          <a:bodyPr/>
          <a:lstStyle>
            <a:lvl1pPr>
              <a:defRPr/>
            </a:lvl1pPr>
          </a:lstStyle>
          <a:p>
            <a:r>
              <a:rPr lang="en-US"/>
              <a:t>Add a graphic or photo. Crop to fill the image box.</a:t>
            </a:r>
          </a:p>
        </p:txBody>
      </p:sp>
      <p:sp>
        <p:nvSpPr>
          <p:cNvPr id="10" name="object 22">
            <a:extLst>
              <a:ext uri="{FF2B5EF4-FFF2-40B4-BE49-F238E27FC236}">
                <a16:creationId xmlns:a16="http://schemas.microsoft.com/office/drawing/2014/main" id="{688A4F7F-2BFA-134F-8533-E30789EC97B8}"/>
              </a:ext>
            </a:extLst>
          </p:cNvPr>
          <p:cNvSpPr txBox="1"/>
          <p:nvPr userDrawn="1"/>
        </p:nvSpPr>
        <p:spPr>
          <a:xfrm>
            <a:off x="279400" y="7162800"/>
            <a:ext cx="304800" cy="197490"/>
          </a:xfrm>
          <a:prstGeom prst="rect">
            <a:avLst/>
          </a:prstGeom>
        </p:spPr>
        <p:txBody>
          <a:bodyPr vert="horz" wrap="square" lIns="0" tIns="12700" rIns="0" bIns="0" rtlCol="0">
            <a:spAutoFit/>
          </a:bodyPr>
          <a:lstStyle/>
          <a:p>
            <a:pPr marL="12700">
              <a:lnSpc>
                <a:spcPct val="100000"/>
              </a:lnSpc>
              <a:spcBef>
                <a:spcPts val="100"/>
              </a:spcBef>
            </a:pPr>
            <a:fld id="{285275C4-68E1-4E48-ABF7-9886AEB89958}" type="slidenum">
              <a:rPr lang="en-GB" sz="1200" spc="-6" smtClean="0">
                <a:latin typeface="Trebuchet MS"/>
                <a:cs typeface="Trebuchet MS"/>
              </a:rPr>
              <a:pPr marL="12700">
                <a:lnSpc>
                  <a:spcPct val="100000"/>
                </a:lnSpc>
                <a:spcBef>
                  <a:spcPts val="100"/>
                </a:spcBef>
              </a:pPr>
              <a:t>‹#›</a:t>
            </a:fld>
            <a:endParaRPr lang="en-GB" sz="1200">
              <a:latin typeface="Trebuchet MS"/>
              <a:cs typeface="Trebuchet MS"/>
            </a:endParaRPr>
          </a:p>
        </p:txBody>
      </p:sp>
      <p:sp>
        <p:nvSpPr>
          <p:cNvPr id="11" name="Text Placeholder 24">
            <a:extLst>
              <a:ext uri="{FF2B5EF4-FFF2-40B4-BE49-F238E27FC236}">
                <a16:creationId xmlns:a16="http://schemas.microsoft.com/office/drawing/2014/main" id="{7306FB44-BC58-C749-B9CC-B73507D17478}"/>
              </a:ext>
            </a:extLst>
          </p:cNvPr>
          <p:cNvSpPr>
            <a:spLocks noGrp="1"/>
          </p:cNvSpPr>
          <p:nvPr>
            <p:ph type="body" sz="quarter" idx="19" hasCustomPrompt="1"/>
          </p:nvPr>
        </p:nvSpPr>
        <p:spPr>
          <a:xfrm>
            <a:off x="584200" y="7125496"/>
            <a:ext cx="7239000" cy="265906"/>
          </a:xfrm>
        </p:spPr>
        <p:txBody>
          <a:bodyPr>
            <a:normAutofit/>
          </a:bodyPr>
          <a:lstStyle>
            <a:lvl1pPr>
              <a:defRPr sz="1200" b="1" i="0">
                <a:solidFill>
                  <a:schemeClr val="tx2"/>
                </a:solidFill>
                <a:latin typeface="Trebuchet MS" panose="020B0703020202090204" pitchFamily="34" charset="0"/>
              </a:defRPr>
            </a:lvl1pPr>
          </a:lstStyle>
          <a:p>
            <a:r>
              <a:rPr lang="en-GB"/>
              <a:t>Document title, Trebuchet 12pt bold</a:t>
            </a:r>
            <a:endParaRPr lang="en-GB" b="0">
              <a:solidFill>
                <a:schemeClr val="tx1"/>
              </a:solidFill>
            </a:endParaRPr>
          </a:p>
        </p:txBody>
      </p:sp>
      <p:sp>
        <p:nvSpPr>
          <p:cNvPr id="13" name="Text Placeholder 3">
            <a:extLst>
              <a:ext uri="{FF2B5EF4-FFF2-40B4-BE49-F238E27FC236}">
                <a16:creationId xmlns:a16="http://schemas.microsoft.com/office/drawing/2014/main" id="{9278E976-DF1C-7C47-9749-EB87D505A9F9}"/>
              </a:ext>
            </a:extLst>
          </p:cNvPr>
          <p:cNvSpPr>
            <a:spLocks noGrp="1"/>
          </p:cNvSpPr>
          <p:nvPr>
            <p:ph type="body" sz="quarter" idx="22" hasCustomPrompt="1"/>
          </p:nvPr>
        </p:nvSpPr>
        <p:spPr>
          <a:xfrm>
            <a:off x="396000" y="288003"/>
            <a:ext cx="9364520" cy="685177"/>
          </a:xfrm>
          <a:prstGeom prst="rect">
            <a:avLst/>
          </a:prstGeom>
        </p:spPr>
        <p:txBody>
          <a:bodyPr/>
          <a:lstStyle>
            <a:lvl1pPr>
              <a:defRPr sz="4000" b="1" i="0">
                <a:solidFill>
                  <a:schemeClr val="tx2"/>
                </a:solidFill>
                <a:latin typeface="Rockwell" panose="02060603020205020403" pitchFamily="18" charset="77"/>
              </a:defRPr>
            </a:lvl1pPr>
            <a:lvl2pPr>
              <a:defRPr sz="4000" b="1" i="0">
                <a:latin typeface="Rockwell Std" panose="02060603030405020103" pitchFamily="18" charset="0"/>
              </a:defRPr>
            </a:lvl2pPr>
            <a:lvl3pPr>
              <a:defRPr sz="4000" b="1" i="0">
                <a:latin typeface="Rockwell Std" panose="02060603030405020103" pitchFamily="18" charset="0"/>
              </a:defRPr>
            </a:lvl3pPr>
            <a:lvl4pPr>
              <a:defRPr sz="4000" b="1" i="0">
                <a:latin typeface="Rockwell Std" panose="02060603030405020103" pitchFamily="18" charset="0"/>
              </a:defRPr>
            </a:lvl4pPr>
            <a:lvl5pPr>
              <a:defRPr sz="4000" b="1" i="0">
                <a:latin typeface="Rockwell Std" panose="02060603030405020103" pitchFamily="18" charset="0"/>
              </a:defRPr>
            </a:lvl5pPr>
          </a:lstStyle>
          <a:p>
            <a:r>
              <a:rPr lang="en-US"/>
              <a:t>Headline, Rockwell 40pt </a:t>
            </a:r>
            <a:r>
              <a:rPr lang="en-US" err="1"/>
              <a:t>bd</a:t>
            </a:r>
            <a:r>
              <a:rPr lang="en-US"/>
              <a:t> pink</a:t>
            </a:r>
          </a:p>
        </p:txBody>
      </p:sp>
      <p:sp>
        <p:nvSpPr>
          <p:cNvPr id="21" name="Text Placeholder 14">
            <a:extLst>
              <a:ext uri="{FF2B5EF4-FFF2-40B4-BE49-F238E27FC236}">
                <a16:creationId xmlns:a16="http://schemas.microsoft.com/office/drawing/2014/main" id="{70B7A23F-A429-2746-BA5B-68C29438E1E6}"/>
              </a:ext>
            </a:extLst>
          </p:cNvPr>
          <p:cNvSpPr>
            <a:spLocks noGrp="1"/>
          </p:cNvSpPr>
          <p:nvPr>
            <p:ph type="body" sz="quarter" idx="27" hasCustomPrompt="1"/>
          </p:nvPr>
        </p:nvSpPr>
        <p:spPr>
          <a:xfrm>
            <a:off x="396001" y="1584000"/>
            <a:ext cx="5044040" cy="4932000"/>
          </a:xfrm>
          <a:prstGeom prst="rect">
            <a:avLst/>
          </a:prstGeom>
        </p:spPr>
        <p:txBody>
          <a:bodyPr>
            <a:normAutofit/>
          </a:bodyPr>
          <a:lstStyle>
            <a:lvl1pPr marL="0" marR="0" indent="0" defTabSz="914382" eaLnBrk="1" fontAlgn="auto" latinLnBrk="0" hangingPunct="1">
              <a:lnSpc>
                <a:spcPct val="125000"/>
              </a:lnSpc>
              <a:spcBef>
                <a:spcPts val="0"/>
              </a:spcBef>
              <a:spcAft>
                <a:spcPts val="0"/>
              </a:spcAft>
              <a:buClrTx/>
              <a:buSzTx/>
              <a:buFont typeface="Arial" panose="020B0604020202020204" pitchFamily="34" charset="0"/>
              <a:buNone/>
              <a:tabLst/>
              <a:defRPr sz="2000" b="0" i="0">
                <a:solidFill>
                  <a:schemeClr val="tx1"/>
                </a:solidFill>
                <a:latin typeface="Trebuchet MS" panose="020B0703020202090204" pitchFamily="34" charset="0"/>
              </a:defRPr>
            </a:lvl1pPr>
          </a:lstStyle>
          <a:p>
            <a:pPr marL="0" marR="0" lvl="0" indent="0" defTabSz="914382" eaLnBrk="1" fontAlgn="auto" latinLnBrk="0" hangingPunct="1">
              <a:lnSpc>
                <a:spcPct val="125000"/>
              </a:lnSpc>
              <a:spcBef>
                <a:spcPts val="0"/>
              </a:spcBef>
              <a:spcAft>
                <a:spcPts val="0"/>
              </a:spcAft>
              <a:buClrTx/>
              <a:buSzTx/>
              <a:buFont typeface="Arial" panose="020B0604020202020204" pitchFamily="34" charset="0"/>
              <a:buNone/>
              <a:tabLst/>
              <a:defRPr/>
            </a:pPr>
            <a:r>
              <a:rPr lang="en-US"/>
              <a:t>Body copy, Trebuchet 20pt regular black. Body copy, Trebuchet 20pt regular black. Body copy, Trebuchet 20pt regular black. </a:t>
            </a:r>
          </a:p>
        </p:txBody>
      </p:sp>
    </p:spTree>
    <p:extLst>
      <p:ext uri="{BB962C8B-B14F-4D97-AF65-F5344CB8AC3E}">
        <p14:creationId xmlns:p14="http://schemas.microsoft.com/office/powerpoint/2010/main" val="841597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py Chart Left">
    <p:bg>
      <p:bgPr>
        <a:solidFill>
          <a:schemeClr val="bg1"/>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547B599-38EC-B54A-9AE8-C44E380386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02" y="6635562"/>
            <a:ext cx="1979999" cy="755838"/>
          </a:xfrm>
          <a:prstGeom prst="rect">
            <a:avLst/>
          </a:prstGeom>
        </p:spPr>
      </p:pic>
      <p:sp>
        <p:nvSpPr>
          <p:cNvPr id="17" name="Content Placeholder 2">
            <a:extLst>
              <a:ext uri="{FF2B5EF4-FFF2-40B4-BE49-F238E27FC236}">
                <a16:creationId xmlns:a16="http://schemas.microsoft.com/office/drawing/2014/main" id="{DF78654C-A1E8-3945-93E2-C1B06DB9B0F9}"/>
              </a:ext>
            </a:extLst>
          </p:cNvPr>
          <p:cNvSpPr>
            <a:spLocks noGrp="1"/>
          </p:cNvSpPr>
          <p:nvPr>
            <p:ph sz="quarter" idx="11" hasCustomPrompt="1"/>
          </p:nvPr>
        </p:nvSpPr>
        <p:spPr>
          <a:xfrm>
            <a:off x="396000" y="1584000"/>
            <a:ext cx="4025900" cy="4932000"/>
          </a:xfrm>
          <a:prstGeom prst="rect">
            <a:avLst/>
          </a:prstGeom>
        </p:spPr>
        <p:txBody>
          <a:bodyPr/>
          <a:lstStyle>
            <a:lvl1pPr>
              <a:defRPr/>
            </a:lvl1pPr>
          </a:lstStyle>
          <a:p>
            <a:r>
              <a:rPr lang="en-US"/>
              <a:t>Add a graphic or photo. Crop to fill the image box.</a:t>
            </a:r>
          </a:p>
        </p:txBody>
      </p:sp>
      <p:sp>
        <p:nvSpPr>
          <p:cNvPr id="29" name="object 22">
            <a:extLst>
              <a:ext uri="{FF2B5EF4-FFF2-40B4-BE49-F238E27FC236}">
                <a16:creationId xmlns:a16="http://schemas.microsoft.com/office/drawing/2014/main" id="{7A6FEF7E-CDE6-3742-B535-64C24A853BBB}"/>
              </a:ext>
            </a:extLst>
          </p:cNvPr>
          <p:cNvSpPr txBox="1"/>
          <p:nvPr userDrawn="1"/>
        </p:nvSpPr>
        <p:spPr>
          <a:xfrm>
            <a:off x="279400" y="7162800"/>
            <a:ext cx="304800" cy="197490"/>
          </a:xfrm>
          <a:prstGeom prst="rect">
            <a:avLst/>
          </a:prstGeom>
        </p:spPr>
        <p:txBody>
          <a:bodyPr vert="horz" wrap="square" lIns="0" tIns="12700" rIns="0" bIns="0" rtlCol="0">
            <a:spAutoFit/>
          </a:bodyPr>
          <a:lstStyle/>
          <a:p>
            <a:pPr marL="12700">
              <a:lnSpc>
                <a:spcPct val="100000"/>
              </a:lnSpc>
              <a:spcBef>
                <a:spcPts val="100"/>
              </a:spcBef>
            </a:pPr>
            <a:fld id="{285275C4-68E1-4E48-ABF7-9886AEB89958}" type="slidenum">
              <a:rPr lang="en-GB" sz="1200" spc="-6" smtClean="0">
                <a:latin typeface="Trebuchet MS"/>
                <a:cs typeface="Trebuchet MS"/>
              </a:rPr>
              <a:pPr marL="12700">
                <a:lnSpc>
                  <a:spcPct val="100000"/>
                </a:lnSpc>
                <a:spcBef>
                  <a:spcPts val="100"/>
                </a:spcBef>
              </a:pPr>
              <a:t>‹#›</a:t>
            </a:fld>
            <a:endParaRPr lang="en-GB" sz="1200">
              <a:latin typeface="Trebuchet MS"/>
              <a:cs typeface="Trebuchet MS"/>
            </a:endParaRPr>
          </a:p>
        </p:txBody>
      </p:sp>
      <p:sp>
        <p:nvSpPr>
          <p:cNvPr id="31" name="Text Placeholder 24">
            <a:extLst>
              <a:ext uri="{FF2B5EF4-FFF2-40B4-BE49-F238E27FC236}">
                <a16:creationId xmlns:a16="http://schemas.microsoft.com/office/drawing/2014/main" id="{EC2AADB0-8D69-494A-B316-3CF8F8B23C4E}"/>
              </a:ext>
            </a:extLst>
          </p:cNvPr>
          <p:cNvSpPr>
            <a:spLocks noGrp="1"/>
          </p:cNvSpPr>
          <p:nvPr>
            <p:ph type="body" sz="quarter" idx="19" hasCustomPrompt="1"/>
          </p:nvPr>
        </p:nvSpPr>
        <p:spPr>
          <a:xfrm>
            <a:off x="584200" y="7125496"/>
            <a:ext cx="7239000" cy="265906"/>
          </a:xfrm>
        </p:spPr>
        <p:txBody>
          <a:bodyPr>
            <a:normAutofit/>
          </a:bodyPr>
          <a:lstStyle>
            <a:lvl1pPr>
              <a:defRPr sz="1200" b="1" i="0">
                <a:solidFill>
                  <a:schemeClr val="tx2"/>
                </a:solidFill>
                <a:latin typeface="Trebuchet MS" panose="020B0703020202090204" pitchFamily="34" charset="0"/>
              </a:defRPr>
            </a:lvl1pPr>
          </a:lstStyle>
          <a:p>
            <a:r>
              <a:rPr lang="en-GB"/>
              <a:t>Document title, Trebuchet 12pt bold</a:t>
            </a:r>
            <a:endParaRPr lang="en-GB" b="0">
              <a:solidFill>
                <a:schemeClr val="tx1"/>
              </a:solidFill>
            </a:endParaRPr>
          </a:p>
        </p:txBody>
      </p:sp>
      <p:sp>
        <p:nvSpPr>
          <p:cNvPr id="12" name="Text Placeholder 3">
            <a:extLst>
              <a:ext uri="{FF2B5EF4-FFF2-40B4-BE49-F238E27FC236}">
                <a16:creationId xmlns:a16="http://schemas.microsoft.com/office/drawing/2014/main" id="{61B3EC50-8B69-FC44-B088-3C6C26D9FAD3}"/>
              </a:ext>
            </a:extLst>
          </p:cNvPr>
          <p:cNvSpPr>
            <a:spLocks noGrp="1"/>
          </p:cNvSpPr>
          <p:nvPr>
            <p:ph type="body" sz="quarter" idx="22" hasCustomPrompt="1"/>
          </p:nvPr>
        </p:nvSpPr>
        <p:spPr>
          <a:xfrm>
            <a:off x="396002" y="288003"/>
            <a:ext cx="9368835" cy="685177"/>
          </a:xfrm>
          <a:prstGeom prst="rect">
            <a:avLst/>
          </a:prstGeom>
        </p:spPr>
        <p:txBody>
          <a:bodyPr/>
          <a:lstStyle>
            <a:lvl1pPr>
              <a:defRPr sz="4000" b="1" i="0">
                <a:solidFill>
                  <a:schemeClr val="tx2"/>
                </a:solidFill>
                <a:latin typeface="Rockwell" panose="02060603020205020403" pitchFamily="18" charset="77"/>
              </a:defRPr>
            </a:lvl1pPr>
            <a:lvl2pPr>
              <a:defRPr sz="4000" b="1" i="0">
                <a:latin typeface="Rockwell Std" panose="02060603030405020103" pitchFamily="18" charset="0"/>
              </a:defRPr>
            </a:lvl2pPr>
            <a:lvl3pPr>
              <a:defRPr sz="4000" b="1" i="0">
                <a:latin typeface="Rockwell Std" panose="02060603030405020103" pitchFamily="18" charset="0"/>
              </a:defRPr>
            </a:lvl3pPr>
            <a:lvl4pPr>
              <a:defRPr sz="4000" b="1" i="0">
                <a:latin typeface="Rockwell Std" panose="02060603030405020103" pitchFamily="18" charset="0"/>
              </a:defRPr>
            </a:lvl4pPr>
            <a:lvl5pPr>
              <a:defRPr sz="4000" b="1" i="0">
                <a:latin typeface="Rockwell Std" panose="02060603030405020103" pitchFamily="18" charset="0"/>
              </a:defRPr>
            </a:lvl5pPr>
          </a:lstStyle>
          <a:p>
            <a:r>
              <a:rPr lang="en-US"/>
              <a:t>Headline, Rockwell 40pt </a:t>
            </a:r>
            <a:r>
              <a:rPr lang="en-US" err="1"/>
              <a:t>bd</a:t>
            </a:r>
            <a:r>
              <a:rPr lang="en-US"/>
              <a:t> pink</a:t>
            </a:r>
          </a:p>
        </p:txBody>
      </p:sp>
      <p:sp>
        <p:nvSpPr>
          <p:cNvPr id="14" name="Text Placeholder 14">
            <a:extLst>
              <a:ext uri="{FF2B5EF4-FFF2-40B4-BE49-F238E27FC236}">
                <a16:creationId xmlns:a16="http://schemas.microsoft.com/office/drawing/2014/main" id="{EBD31999-FD2A-B445-B98D-7E4C2D89D1B7}"/>
              </a:ext>
            </a:extLst>
          </p:cNvPr>
          <p:cNvSpPr>
            <a:spLocks noGrp="1"/>
          </p:cNvSpPr>
          <p:nvPr>
            <p:ph type="body" sz="quarter" idx="24" hasCustomPrompt="1"/>
          </p:nvPr>
        </p:nvSpPr>
        <p:spPr>
          <a:xfrm>
            <a:off x="4719962" y="1584000"/>
            <a:ext cx="5044875" cy="4932000"/>
          </a:xfrm>
          <a:prstGeom prst="rect">
            <a:avLst/>
          </a:prstGeom>
        </p:spPr>
        <p:txBody>
          <a:bodyPr>
            <a:normAutofit/>
          </a:bodyPr>
          <a:lstStyle>
            <a:lvl1pPr marL="0" marR="0" indent="0" defTabSz="914382" eaLnBrk="1" fontAlgn="auto" latinLnBrk="0" hangingPunct="1">
              <a:lnSpc>
                <a:spcPct val="125000"/>
              </a:lnSpc>
              <a:spcBef>
                <a:spcPts val="0"/>
              </a:spcBef>
              <a:spcAft>
                <a:spcPts val="0"/>
              </a:spcAft>
              <a:buClrTx/>
              <a:buSzTx/>
              <a:buFont typeface="Arial" panose="020B0604020202020204" pitchFamily="34" charset="0"/>
              <a:buNone/>
              <a:tabLst/>
              <a:defRPr sz="2000" b="0" i="0">
                <a:solidFill>
                  <a:schemeClr val="tx1"/>
                </a:solidFill>
                <a:latin typeface="Trebuchet MS" panose="020B0703020202090204" pitchFamily="34" charset="0"/>
              </a:defRPr>
            </a:lvl1pPr>
          </a:lstStyle>
          <a:p>
            <a:pPr marL="0" marR="0" lvl="0" indent="0" defTabSz="914382" eaLnBrk="1" fontAlgn="auto" latinLnBrk="0" hangingPunct="1">
              <a:lnSpc>
                <a:spcPct val="125000"/>
              </a:lnSpc>
              <a:spcBef>
                <a:spcPts val="0"/>
              </a:spcBef>
              <a:spcAft>
                <a:spcPts val="0"/>
              </a:spcAft>
              <a:buClrTx/>
              <a:buSzTx/>
              <a:buFont typeface="Arial" panose="020B0604020202020204" pitchFamily="34" charset="0"/>
              <a:buNone/>
              <a:tabLst/>
              <a:defRPr/>
            </a:pPr>
            <a:r>
              <a:rPr lang="en-US"/>
              <a:t>Body copy, Trebuchet 20pt regular black. Body copy, Trebuchet 20pt regular black. Body copy, Trebuchet 20pt regular black. </a:t>
            </a:r>
          </a:p>
        </p:txBody>
      </p:sp>
    </p:spTree>
    <p:extLst>
      <p:ext uri="{BB962C8B-B14F-4D97-AF65-F5344CB8AC3E}">
        <p14:creationId xmlns:p14="http://schemas.microsoft.com/office/powerpoint/2010/main" val="1396984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Magenta">
    <p:bg>
      <p:bgPr>
        <a:solidFill>
          <a:schemeClr val="bg1"/>
        </a:solidFill>
        <a:effectLst/>
      </p:bgPr>
    </p:bg>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544B0787-D6A0-8E40-B0F5-1A520238AF48}"/>
              </a:ext>
            </a:extLst>
          </p:cNvPr>
          <p:cNvSpPr/>
          <p:nvPr userDrawn="1"/>
        </p:nvSpPr>
        <p:spPr>
          <a:xfrm>
            <a:off x="292100" y="292100"/>
            <a:ext cx="9575800" cy="6184900"/>
          </a:xfrm>
          <a:custGeom>
            <a:avLst/>
            <a:gdLst/>
            <a:ahLst/>
            <a:cxnLst/>
            <a:rect l="l" t="t" r="r" b="b"/>
            <a:pathLst>
              <a:path w="9575800" h="6184900">
                <a:moveTo>
                  <a:pt x="0" y="6184900"/>
                </a:moveTo>
                <a:lnTo>
                  <a:pt x="9575800" y="6184900"/>
                </a:lnTo>
                <a:lnTo>
                  <a:pt x="9575800" y="0"/>
                </a:lnTo>
                <a:lnTo>
                  <a:pt x="0" y="0"/>
                </a:lnTo>
                <a:lnTo>
                  <a:pt x="0" y="6184900"/>
                </a:lnTo>
                <a:close/>
              </a:path>
            </a:pathLst>
          </a:custGeom>
          <a:solidFill>
            <a:schemeClr val="tx2"/>
          </a:solidFill>
        </p:spPr>
        <p:txBody>
          <a:bodyPr wrap="square" lIns="0" tIns="0" rIns="0" bIns="0" rtlCol="0"/>
          <a:lstStyle/>
          <a:p>
            <a:endParaRPr sz="1800"/>
          </a:p>
        </p:txBody>
      </p:sp>
      <p:pic>
        <p:nvPicPr>
          <p:cNvPr id="30" name="Picture 29">
            <a:extLst>
              <a:ext uri="{FF2B5EF4-FFF2-40B4-BE49-F238E27FC236}">
                <a16:creationId xmlns:a16="http://schemas.microsoft.com/office/drawing/2014/main" id="{4547B599-38EC-B54A-9AE8-C44E380386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6802" y="6635562"/>
            <a:ext cx="1979999" cy="755838"/>
          </a:xfrm>
          <a:prstGeom prst="rect">
            <a:avLst/>
          </a:prstGeom>
        </p:spPr>
      </p:pic>
      <p:sp>
        <p:nvSpPr>
          <p:cNvPr id="11" name="object 22">
            <a:extLst>
              <a:ext uri="{FF2B5EF4-FFF2-40B4-BE49-F238E27FC236}">
                <a16:creationId xmlns:a16="http://schemas.microsoft.com/office/drawing/2014/main" id="{8EDD51B8-5C0F-CD44-8074-CB00DD652ECE}"/>
              </a:ext>
            </a:extLst>
          </p:cNvPr>
          <p:cNvSpPr txBox="1"/>
          <p:nvPr userDrawn="1"/>
        </p:nvSpPr>
        <p:spPr>
          <a:xfrm>
            <a:off x="279400" y="7162800"/>
            <a:ext cx="304800" cy="197490"/>
          </a:xfrm>
          <a:prstGeom prst="rect">
            <a:avLst/>
          </a:prstGeom>
        </p:spPr>
        <p:txBody>
          <a:bodyPr vert="horz" wrap="square" lIns="0" tIns="12700" rIns="0" bIns="0" rtlCol="0">
            <a:spAutoFit/>
          </a:bodyPr>
          <a:lstStyle/>
          <a:p>
            <a:pPr marL="12700">
              <a:lnSpc>
                <a:spcPct val="100000"/>
              </a:lnSpc>
              <a:spcBef>
                <a:spcPts val="100"/>
              </a:spcBef>
            </a:pPr>
            <a:fld id="{285275C4-68E1-4E48-ABF7-9886AEB89958}" type="slidenum">
              <a:rPr lang="en-GB" sz="1200" spc="-6" smtClean="0">
                <a:latin typeface="Trebuchet MS"/>
                <a:cs typeface="Trebuchet MS"/>
              </a:rPr>
              <a:pPr marL="12700">
                <a:lnSpc>
                  <a:spcPct val="100000"/>
                </a:lnSpc>
                <a:spcBef>
                  <a:spcPts val="100"/>
                </a:spcBef>
              </a:pPr>
              <a:t>‹#›</a:t>
            </a:fld>
            <a:endParaRPr lang="en-GB" sz="1200">
              <a:latin typeface="Trebuchet MS"/>
              <a:cs typeface="Trebuchet MS"/>
            </a:endParaRPr>
          </a:p>
        </p:txBody>
      </p:sp>
      <p:sp>
        <p:nvSpPr>
          <p:cNvPr id="13" name="Text Placeholder 24">
            <a:extLst>
              <a:ext uri="{FF2B5EF4-FFF2-40B4-BE49-F238E27FC236}">
                <a16:creationId xmlns:a16="http://schemas.microsoft.com/office/drawing/2014/main" id="{2ACFA1BA-2375-D747-BFDF-33957C1155C1}"/>
              </a:ext>
            </a:extLst>
          </p:cNvPr>
          <p:cNvSpPr>
            <a:spLocks noGrp="1"/>
          </p:cNvSpPr>
          <p:nvPr>
            <p:ph type="body" sz="quarter" idx="19" hasCustomPrompt="1"/>
          </p:nvPr>
        </p:nvSpPr>
        <p:spPr>
          <a:xfrm>
            <a:off x="584200" y="7125496"/>
            <a:ext cx="7239000" cy="265906"/>
          </a:xfrm>
        </p:spPr>
        <p:txBody>
          <a:bodyPr>
            <a:normAutofit/>
          </a:bodyPr>
          <a:lstStyle>
            <a:lvl1pPr>
              <a:defRPr sz="1200" b="1" i="0">
                <a:solidFill>
                  <a:schemeClr val="tx2"/>
                </a:solidFill>
                <a:latin typeface="Trebuchet MS" panose="020B0703020202090204" pitchFamily="34" charset="0"/>
              </a:defRPr>
            </a:lvl1pPr>
          </a:lstStyle>
          <a:p>
            <a:r>
              <a:rPr lang="en-GB"/>
              <a:t>Document title, Trebuchet 12pt bold</a:t>
            </a:r>
            <a:endParaRPr lang="en-GB" b="0">
              <a:solidFill>
                <a:schemeClr val="tx1"/>
              </a:solidFill>
            </a:endParaRPr>
          </a:p>
        </p:txBody>
      </p:sp>
      <p:sp>
        <p:nvSpPr>
          <p:cNvPr id="12" name="Text Placeholder 3">
            <a:extLst>
              <a:ext uri="{FF2B5EF4-FFF2-40B4-BE49-F238E27FC236}">
                <a16:creationId xmlns:a16="http://schemas.microsoft.com/office/drawing/2014/main" id="{EA768D3B-AADC-6642-A4FB-2E840EF77F2C}"/>
              </a:ext>
            </a:extLst>
          </p:cNvPr>
          <p:cNvSpPr>
            <a:spLocks noGrp="1"/>
          </p:cNvSpPr>
          <p:nvPr>
            <p:ph type="body" sz="quarter" idx="22" hasCustomPrompt="1"/>
          </p:nvPr>
        </p:nvSpPr>
        <p:spPr>
          <a:xfrm>
            <a:off x="756000" y="2600158"/>
            <a:ext cx="7830260" cy="685177"/>
          </a:xfrm>
          <a:prstGeom prst="rect">
            <a:avLst/>
          </a:prstGeom>
        </p:spPr>
        <p:txBody>
          <a:bodyPr/>
          <a:lstStyle>
            <a:lvl1pPr>
              <a:defRPr sz="4000" b="1" i="0">
                <a:solidFill>
                  <a:schemeClr val="bg1"/>
                </a:solidFill>
                <a:latin typeface="Rockwell" panose="02060603020205020403" pitchFamily="18" charset="77"/>
              </a:defRPr>
            </a:lvl1pPr>
            <a:lvl2pPr>
              <a:defRPr sz="4000" b="1" i="0">
                <a:latin typeface="Rockwell Std" panose="02060603030405020103" pitchFamily="18" charset="0"/>
              </a:defRPr>
            </a:lvl2pPr>
            <a:lvl3pPr>
              <a:defRPr sz="4000" b="1" i="0">
                <a:latin typeface="Rockwell Std" panose="02060603030405020103" pitchFamily="18" charset="0"/>
              </a:defRPr>
            </a:lvl3pPr>
            <a:lvl4pPr>
              <a:defRPr sz="4000" b="1" i="0">
                <a:latin typeface="Rockwell Std" panose="02060603030405020103" pitchFamily="18" charset="0"/>
              </a:defRPr>
            </a:lvl4pPr>
            <a:lvl5pPr>
              <a:defRPr sz="4000" b="1" i="0">
                <a:latin typeface="Rockwell Std" panose="02060603030405020103" pitchFamily="18" charset="0"/>
              </a:defRPr>
            </a:lvl5pPr>
          </a:lstStyle>
          <a:p>
            <a:r>
              <a:rPr lang="en-US"/>
              <a:t>Section title, Rockwell 40pt </a:t>
            </a:r>
            <a:r>
              <a:rPr lang="en-US" err="1"/>
              <a:t>bd</a:t>
            </a:r>
            <a:endParaRPr lang="en-US"/>
          </a:p>
        </p:txBody>
      </p:sp>
      <p:sp>
        <p:nvSpPr>
          <p:cNvPr id="14" name="Text Placeholder 5">
            <a:extLst>
              <a:ext uri="{FF2B5EF4-FFF2-40B4-BE49-F238E27FC236}">
                <a16:creationId xmlns:a16="http://schemas.microsoft.com/office/drawing/2014/main" id="{20BAA51B-51F1-0949-9626-320616C6C3D9}"/>
              </a:ext>
            </a:extLst>
          </p:cNvPr>
          <p:cNvSpPr>
            <a:spLocks noGrp="1"/>
          </p:cNvSpPr>
          <p:nvPr>
            <p:ph type="body" sz="quarter" idx="23" hasCustomPrompt="1"/>
          </p:nvPr>
        </p:nvSpPr>
        <p:spPr>
          <a:xfrm>
            <a:off x="756002" y="3276601"/>
            <a:ext cx="7448825" cy="558089"/>
          </a:xfrm>
          <a:prstGeom prst="rect">
            <a:avLst/>
          </a:prstGeom>
        </p:spPr>
        <p:txBody>
          <a:bodyPr>
            <a:noAutofit/>
          </a:bodyPr>
          <a:lstStyle>
            <a:lvl1pPr>
              <a:defRPr sz="2600" b="0" i="0">
                <a:solidFill>
                  <a:schemeClr val="bg2"/>
                </a:solidFill>
                <a:latin typeface="Rockwell" panose="02060603020205020403" pitchFamily="18" charset="77"/>
              </a:defRPr>
            </a:lvl1pPr>
          </a:lstStyle>
          <a:p>
            <a:r>
              <a:rPr lang="en-US"/>
              <a:t>Subtitle, Rockwell 26pt </a:t>
            </a:r>
            <a:r>
              <a:rPr lang="en-US" err="1"/>
              <a:t>reg</a:t>
            </a:r>
            <a:r>
              <a:rPr lang="en-US"/>
              <a:t> burgundy</a:t>
            </a:r>
          </a:p>
        </p:txBody>
      </p:sp>
    </p:spTree>
    <p:extLst>
      <p:ext uri="{BB962C8B-B14F-4D97-AF65-F5344CB8AC3E}">
        <p14:creationId xmlns:p14="http://schemas.microsoft.com/office/powerpoint/2010/main" val="2424351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58E77C-028E-C042-9F2E-BFEAA8931ECC}"/>
              </a:ext>
            </a:extLst>
          </p:cNvPr>
          <p:cNvSpPr>
            <a:spLocks noGrp="1"/>
          </p:cNvSpPr>
          <p:nvPr>
            <p:ph type="title"/>
          </p:nvPr>
        </p:nvSpPr>
        <p:spPr>
          <a:xfrm>
            <a:off x="698500" y="406400"/>
            <a:ext cx="8763000" cy="147161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20CC88-69F6-1647-918E-3762BED5CF6E}"/>
              </a:ext>
            </a:extLst>
          </p:cNvPr>
          <p:cNvSpPr>
            <a:spLocks noGrp="1"/>
          </p:cNvSpPr>
          <p:nvPr>
            <p:ph type="body" idx="1"/>
          </p:nvPr>
        </p:nvSpPr>
        <p:spPr>
          <a:xfrm>
            <a:off x="698500" y="2028825"/>
            <a:ext cx="8763000" cy="4833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8E26C6-DB3C-8140-A494-B7ECC46E8D8E}"/>
              </a:ext>
            </a:extLst>
          </p:cNvPr>
          <p:cNvSpPr>
            <a:spLocks noGrp="1"/>
          </p:cNvSpPr>
          <p:nvPr>
            <p:ph type="dt" sz="half" idx="2"/>
          </p:nvPr>
        </p:nvSpPr>
        <p:spPr>
          <a:xfrm>
            <a:off x="698500" y="7062788"/>
            <a:ext cx="2286000" cy="404812"/>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80D2911-8193-0641-8082-49C303A4049C}"/>
              </a:ext>
            </a:extLst>
          </p:cNvPr>
          <p:cNvSpPr>
            <a:spLocks noGrp="1"/>
          </p:cNvSpPr>
          <p:nvPr>
            <p:ph type="ftr" sz="quarter" idx="3"/>
          </p:nvPr>
        </p:nvSpPr>
        <p:spPr>
          <a:xfrm>
            <a:off x="3365500" y="7062788"/>
            <a:ext cx="3429000" cy="4048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F71749-A7CE-FD4D-A6C8-CEA0D15FEC83}"/>
              </a:ext>
            </a:extLst>
          </p:cNvPr>
          <p:cNvSpPr>
            <a:spLocks noGrp="1"/>
          </p:cNvSpPr>
          <p:nvPr>
            <p:ph type="sldNum" sz="quarter" idx="4"/>
          </p:nvPr>
        </p:nvSpPr>
        <p:spPr>
          <a:xfrm>
            <a:off x="7175500" y="7062788"/>
            <a:ext cx="2286000" cy="404812"/>
          </a:xfrm>
          <a:prstGeom prst="rect">
            <a:avLst/>
          </a:prstGeom>
        </p:spPr>
        <p:txBody>
          <a:bodyPr vert="horz" lIns="91440" tIns="45720" rIns="91440" bIns="45720" rtlCol="0" anchor="ctr"/>
          <a:lstStyle>
            <a:lvl1pPr algn="r">
              <a:defRPr sz="1200">
                <a:solidFill>
                  <a:schemeClr val="tx1">
                    <a:tint val="75000"/>
                  </a:schemeClr>
                </a:solidFill>
              </a:defRPr>
            </a:lvl1pPr>
          </a:lstStyle>
          <a:p>
            <a:fld id="{7E3D2F9A-E874-774C-8ED7-C93871FE4A8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8" r:id="rId2"/>
    <p:sldLayoutId id="2147483677" r:id="rId3"/>
    <p:sldLayoutId id="2147483676" r:id="rId4"/>
    <p:sldLayoutId id="2147483675" r:id="rId5"/>
    <p:sldLayoutId id="2147483662" r:id="rId6"/>
    <p:sldLayoutId id="2147483674" r:id="rId7"/>
    <p:sldLayoutId id="2147483673" r:id="rId8"/>
    <p:sldLayoutId id="2147483669" r:id="rId9"/>
    <p:sldLayoutId id="2147483670" r:id="rId10"/>
    <p:sldLayoutId id="2147483665" r:id="rId11"/>
  </p:sldLayoutIdLst>
  <p:hf sldNum="0" hdr="0" ftr="0" dt="0"/>
  <p:txStyles>
    <p:titleStyle>
      <a:lvl1pPr eaLnBrk="1" hangingPunct="1">
        <a:defRPr>
          <a:latin typeface="+mj-lt"/>
          <a:ea typeface="+mj-ea"/>
          <a:cs typeface="+mj-cs"/>
        </a:defRPr>
      </a:lvl1pPr>
    </p:titleStyle>
    <p:bodyStyle>
      <a:lvl1pPr marL="0" eaLnBrk="1" hangingPunct="1">
        <a:defRPr sz="2000">
          <a:latin typeface="+mn-lt"/>
          <a:ea typeface="+mn-ea"/>
          <a:cs typeface="+mn-cs"/>
        </a:defRPr>
      </a:lvl1pPr>
      <a:lvl2pPr marL="457191" eaLnBrk="1" hangingPunct="1">
        <a:defRPr sz="2000">
          <a:latin typeface="+mn-lt"/>
          <a:ea typeface="+mn-ea"/>
          <a:cs typeface="+mn-cs"/>
        </a:defRPr>
      </a:lvl2pPr>
      <a:lvl3pPr marL="914382" eaLnBrk="1" hangingPunct="1">
        <a:defRPr sz="2000">
          <a:latin typeface="+mn-lt"/>
          <a:ea typeface="+mn-ea"/>
          <a:cs typeface="+mn-cs"/>
        </a:defRPr>
      </a:lvl3pPr>
      <a:lvl4pPr marL="1371572" eaLnBrk="1" hangingPunct="1">
        <a:defRPr sz="2000">
          <a:latin typeface="+mn-lt"/>
          <a:ea typeface="+mn-ea"/>
          <a:cs typeface="+mn-cs"/>
        </a:defRPr>
      </a:lvl4pPr>
      <a:lvl5pPr marL="1828764" eaLnBrk="1" hangingPunct="1">
        <a:defRPr sz="2000">
          <a:latin typeface="+mn-lt"/>
          <a:ea typeface="+mn-ea"/>
          <a:cs typeface="+mn-cs"/>
        </a:defRPr>
      </a:lvl5pPr>
      <a:lvl6pPr marL="2285954" eaLnBrk="1" hangingPunct="1">
        <a:defRPr>
          <a:latin typeface="+mn-lt"/>
          <a:ea typeface="+mn-ea"/>
          <a:cs typeface="+mn-cs"/>
        </a:defRPr>
      </a:lvl6pPr>
      <a:lvl7pPr marL="2743146" eaLnBrk="1" hangingPunct="1">
        <a:defRPr>
          <a:latin typeface="+mn-lt"/>
          <a:ea typeface="+mn-ea"/>
          <a:cs typeface="+mn-cs"/>
        </a:defRPr>
      </a:lvl7pPr>
      <a:lvl8pPr marL="3200336" eaLnBrk="1" hangingPunct="1">
        <a:defRPr>
          <a:latin typeface="+mn-lt"/>
          <a:ea typeface="+mn-ea"/>
          <a:cs typeface="+mn-cs"/>
        </a:defRPr>
      </a:lvl8pPr>
      <a:lvl9pPr marL="3657527" eaLnBrk="1" hangingPunct="1">
        <a:defRPr>
          <a:latin typeface="+mn-lt"/>
          <a:ea typeface="+mn-ea"/>
          <a:cs typeface="+mn-cs"/>
        </a:defRPr>
      </a:lvl9pPr>
    </p:bodyStyle>
    <p:otherStyle>
      <a:lvl1pPr marL="0" eaLnBrk="1" hangingPunct="1">
        <a:defRPr>
          <a:latin typeface="+mn-lt"/>
          <a:ea typeface="+mn-ea"/>
          <a:cs typeface="+mn-cs"/>
        </a:defRPr>
      </a:lvl1pPr>
      <a:lvl2pPr marL="457191" eaLnBrk="1" hangingPunct="1">
        <a:defRPr>
          <a:latin typeface="+mn-lt"/>
          <a:ea typeface="+mn-ea"/>
          <a:cs typeface="+mn-cs"/>
        </a:defRPr>
      </a:lvl2pPr>
      <a:lvl3pPr marL="914382" eaLnBrk="1" hangingPunct="1">
        <a:defRPr>
          <a:latin typeface="+mn-lt"/>
          <a:ea typeface="+mn-ea"/>
          <a:cs typeface="+mn-cs"/>
        </a:defRPr>
      </a:lvl3pPr>
      <a:lvl4pPr marL="1371572" eaLnBrk="1" hangingPunct="1">
        <a:defRPr>
          <a:latin typeface="+mn-lt"/>
          <a:ea typeface="+mn-ea"/>
          <a:cs typeface="+mn-cs"/>
        </a:defRPr>
      </a:lvl4pPr>
      <a:lvl5pPr marL="1828764" eaLnBrk="1" hangingPunct="1">
        <a:defRPr>
          <a:latin typeface="+mn-lt"/>
          <a:ea typeface="+mn-ea"/>
          <a:cs typeface="+mn-cs"/>
        </a:defRPr>
      </a:lvl5pPr>
      <a:lvl6pPr marL="2285954" eaLnBrk="1" hangingPunct="1">
        <a:defRPr>
          <a:latin typeface="+mn-lt"/>
          <a:ea typeface="+mn-ea"/>
          <a:cs typeface="+mn-cs"/>
        </a:defRPr>
      </a:lvl6pPr>
      <a:lvl7pPr marL="2743146" eaLnBrk="1" hangingPunct="1">
        <a:defRPr>
          <a:latin typeface="+mn-lt"/>
          <a:ea typeface="+mn-ea"/>
          <a:cs typeface="+mn-cs"/>
        </a:defRPr>
      </a:lvl7pPr>
      <a:lvl8pPr marL="3200336" eaLnBrk="1" hangingPunct="1">
        <a:defRPr>
          <a:latin typeface="+mn-lt"/>
          <a:ea typeface="+mn-ea"/>
          <a:cs typeface="+mn-cs"/>
        </a:defRPr>
      </a:lvl8pPr>
      <a:lvl9pPr marL="3657527"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www.tnlcommunityfund.org.uk/funding/over10k" TargetMode="External"/><Relationship Id="rId4" Type="http://schemas.openxmlformats.org/officeDocument/2006/relationships/hyperlink" Target="https://www.tnlcommunityfund.org.uk/funding/under10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D95941-8172-7342-8C14-F9B1D5E2369D}"/>
              </a:ext>
            </a:extLst>
          </p:cNvPr>
          <p:cNvSpPr>
            <a:spLocks noGrp="1"/>
          </p:cNvSpPr>
          <p:nvPr>
            <p:ph type="body" sz="quarter" idx="15"/>
          </p:nvPr>
        </p:nvSpPr>
        <p:spPr>
          <a:xfrm>
            <a:off x="255464" y="4731560"/>
            <a:ext cx="9721080" cy="648460"/>
          </a:xfrm>
        </p:spPr>
        <p:txBody>
          <a:bodyPr vert="horz" lIns="91440" tIns="45720" rIns="91440" bIns="45720" rtlCol="0" anchor="t">
            <a:noAutofit/>
          </a:bodyPr>
          <a:lstStyle/>
          <a:p>
            <a:r>
              <a:rPr lang="en-GB" sz="3200">
                <a:latin typeface="Rockwell"/>
              </a:rPr>
              <a:t>The National Lottery Community Fund </a:t>
            </a:r>
          </a:p>
        </p:txBody>
      </p:sp>
      <p:sp>
        <p:nvSpPr>
          <p:cNvPr id="4" name="Text Placeholder 2">
            <a:extLst>
              <a:ext uri="{FF2B5EF4-FFF2-40B4-BE49-F238E27FC236}">
                <a16:creationId xmlns:a16="http://schemas.microsoft.com/office/drawing/2014/main" id="{DE66E291-69C4-4DFD-90C7-8B795E34FBB3}"/>
              </a:ext>
            </a:extLst>
          </p:cNvPr>
          <p:cNvSpPr>
            <a:spLocks noGrp="1"/>
          </p:cNvSpPr>
          <p:nvPr>
            <p:ph type="body" sz="quarter" idx="16"/>
          </p:nvPr>
        </p:nvSpPr>
        <p:spPr>
          <a:xfrm>
            <a:off x="255464" y="5562074"/>
            <a:ext cx="4664076" cy="1396238"/>
          </a:xfrm>
        </p:spPr>
        <p:txBody>
          <a:bodyPr vert="horz" lIns="91440" tIns="45720" rIns="91440" bIns="45720" rtlCol="0" anchor="t">
            <a:normAutofit/>
          </a:bodyPr>
          <a:lstStyle/>
          <a:p>
            <a:r>
              <a:rPr lang="en-US" dirty="0">
                <a:latin typeface="Rockwell"/>
              </a:rPr>
              <a:t>Sported</a:t>
            </a:r>
          </a:p>
          <a:p>
            <a:endParaRPr lang="en-US" dirty="0">
              <a:latin typeface="Rockwell"/>
            </a:endParaRPr>
          </a:p>
          <a:p>
            <a:r>
              <a:rPr lang="en-US" dirty="0">
                <a:latin typeface="Rockwell"/>
              </a:rPr>
              <a:t>09/11/2022</a:t>
            </a:r>
          </a:p>
          <a:p>
            <a:endParaRPr lang="en-US" dirty="0">
              <a:latin typeface="Rockwell"/>
            </a:endParaRPr>
          </a:p>
        </p:txBody>
      </p:sp>
    </p:spTree>
    <p:extLst>
      <p:ext uri="{BB962C8B-B14F-4D97-AF65-F5344CB8AC3E}">
        <p14:creationId xmlns:p14="http://schemas.microsoft.com/office/powerpoint/2010/main" val="1053835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B02AD0-9000-4E93-A276-F7BABE5BD4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47258" y="841878"/>
            <a:ext cx="3754997" cy="4631270"/>
          </a:xfrm>
          <a:prstGeom prst="rect">
            <a:avLst/>
          </a:prstGeom>
          <a:noFill/>
          <a:ln w="38100">
            <a:solidFill>
              <a:srgbClr val="E6007E"/>
            </a:solidFill>
          </a:ln>
        </p:spPr>
      </p:pic>
      <p:sp>
        <p:nvSpPr>
          <p:cNvPr id="7" name="Text Placeholder 6">
            <a:extLst>
              <a:ext uri="{FF2B5EF4-FFF2-40B4-BE49-F238E27FC236}">
                <a16:creationId xmlns:a16="http://schemas.microsoft.com/office/drawing/2014/main" id="{F76484D0-77B4-43DC-9905-23335FC1580E}"/>
              </a:ext>
            </a:extLst>
          </p:cNvPr>
          <p:cNvSpPr>
            <a:spLocks noGrp="1"/>
          </p:cNvSpPr>
          <p:nvPr>
            <p:ph type="body" sz="quarter" idx="22"/>
          </p:nvPr>
        </p:nvSpPr>
        <p:spPr>
          <a:xfrm>
            <a:off x="557745" y="787916"/>
            <a:ext cx="9364520" cy="685177"/>
          </a:xfrm>
        </p:spPr>
        <p:txBody>
          <a:bodyPr>
            <a:normAutofit/>
          </a:bodyPr>
          <a:lstStyle/>
          <a:p>
            <a:pPr>
              <a:lnSpc>
                <a:spcPct val="90000"/>
              </a:lnSpc>
              <a:spcAft>
                <a:spcPts val="600"/>
              </a:spcAft>
            </a:pPr>
            <a:r>
              <a:rPr lang="en-GB" sz="3200"/>
              <a:t>Our funding offer </a:t>
            </a:r>
          </a:p>
        </p:txBody>
      </p:sp>
      <p:sp>
        <p:nvSpPr>
          <p:cNvPr id="9" name="Text Placeholder 3">
            <a:extLst>
              <a:ext uri="{FF2B5EF4-FFF2-40B4-BE49-F238E27FC236}">
                <a16:creationId xmlns:a16="http://schemas.microsoft.com/office/drawing/2014/main" id="{572BF56C-84D6-47C0-80B5-184EEA84D46F}"/>
              </a:ext>
            </a:extLst>
          </p:cNvPr>
          <p:cNvSpPr>
            <a:spLocks noGrp="1"/>
          </p:cNvSpPr>
          <p:nvPr>
            <p:ph type="body" sz="quarter" idx="27"/>
          </p:nvPr>
        </p:nvSpPr>
        <p:spPr>
          <a:xfrm>
            <a:off x="557745" y="1557495"/>
            <a:ext cx="5044040" cy="4932000"/>
          </a:xfrm>
        </p:spPr>
        <p:txBody>
          <a:bodyPr>
            <a:normAutofit/>
          </a:bodyPr>
          <a:lstStyle/>
          <a:p>
            <a:pPr lvl="0">
              <a:spcAft>
                <a:spcPts val="600"/>
              </a:spcAft>
            </a:pPr>
            <a:r>
              <a:rPr lang="en-GB"/>
              <a:t>Have a look at our website for </a:t>
            </a:r>
          </a:p>
          <a:p>
            <a:pPr lvl="0">
              <a:spcAft>
                <a:spcPts val="600"/>
              </a:spcAft>
            </a:pPr>
            <a:r>
              <a:rPr lang="en-GB" b="1">
                <a:hlinkClick r:id="rId4"/>
              </a:rPr>
              <a:t>National Lottery Awards for All</a:t>
            </a:r>
            <a:endParaRPr lang="en-GB"/>
          </a:p>
          <a:p>
            <a:pPr lvl="0">
              <a:spcAft>
                <a:spcPts val="600"/>
              </a:spcAft>
            </a:pPr>
            <a:r>
              <a:rPr lang="en-GB" b="1">
                <a:hlinkClick r:id="rId5"/>
              </a:rPr>
              <a:t>Reaching Communities &amp; Partnerships</a:t>
            </a:r>
            <a:endParaRPr lang="en-GB" b="1"/>
          </a:p>
          <a:p>
            <a:pPr lvl="0">
              <a:spcAft>
                <a:spcPts val="600"/>
              </a:spcAft>
            </a:pPr>
            <a:endParaRPr lang="en-GB" b="1"/>
          </a:p>
          <a:p>
            <a:pPr lvl="0">
              <a:spcAft>
                <a:spcPts val="600"/>
              </a:spcAft>
            </a:pPr>
            <a:r>
              <a:rPr lang="en-GB"/>
              <a:t>All applications should go through </a:t>
            </a:r>
          </a:p>
          <a:p>
            <a:pPr lvl="0">
              <a:spcAft>
                <a:spcPts val="600"/>
              </a:spcAft>
            </a:pPr>
            <a:r>
              <a:rPr lang="en-GB"/>
              <a:t>the website unless you have specific </a:t>
            </a:r>
          </a:p>
          <a:p>
            <a:pPr lvl="0">
              <a:spcAft>
                <a:spcPts val="600"/>
              </a:spcAft>
            </a:pPr>
            <a:r>
              <a:rPr lang="en-GB"/>
              <a:t>communication requirements. </a:t>
            </a:r>
          </a:p>
          <a:p>
            <a:pPr marL="0" indent="0">
              <a:spcAft>
                <a:spcPts val="600"/>
              </a:spcAft>
            </a:pPr>
            <a:endParaRPr lang="en-GB" b="1"/>
          </a:p>
          <a:p>
            <a:pPr marL="0" indent="0">
              <a:spcAft>
                <a:spcPts val="600"/>
              </a:spcAft>
            </a:pPr>
            <a:endParaRPr lang="en-GB"/>
          </a:p>
          <a:p>
            <a:pPr marL="0" indent="0">
              <a:spcAft>
                <a:spcPts val="600"/>
              </a:spcAft>
            </a:pPr>
            <a:endParaRPr lang="en-GB"/>
          </a:p>
          <a:p>
            <a:pPr>
              <a:spcAft>
                <a:spcPts val="600"/>
              </a:spcAft>
            </a:pPr>
            <a:endParaRPr lang="en-GB"/>
          </a:p>
        </p:txBody>
      </p:sp>
    </p:spTree>
    <p:extLst>
      <p:ext uri="{BB962C8B-B14F-4D97-AF65-F5344CB8AC3E}">
        <p14:creationId xmlns:p14="http://schemas.microsoft.com/office/powerpoint/2010/main" val="808804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A0478C-E230-4CDD-A62A-0571468235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83997" y="4138856"/>
            <a:ext cx="2755848" cy="1897143"/>
          </a:xfrm>
          <a:prstGeom prst="rect">
            <a:avLst/>
          </a:prstGeom>
          <a:noFill/>
          <a:ln w="38100">
            <a:solidFill>
              <a:srgbClr val="E6007E"/>
            </a:solidFill>
          </a:ln>
        </p:spPr>
      </p:pic>
      <p:pic>
        <p:nvPicPr>
          <p:cNvPr id="8" name="Content Placeholder 7" descr="A picture containing person, older&#10;&#10;Description automatically generated">
            <a:extLst>
              <a:ext uri="{FF2B5EF4-FFF2-40B4-BE49-F238E27FC236}">
                <a16:creationId xmlns:a16="http://schemas.microsoft.com/office/drawing/2014/main" id="{BCAC8941-3D1E-44FD-BF5F-11D778033695}"/>
              </a:ext>
            </a:extLst>
          </p:cNvPr>
          <p:cNvPicPr>
            <a:picLocks noGrp="1" noChangeAspect="1"/>
          </p:cNvPicPr>
          <p:nvPr>
            <p:ph sz="quarter" idx="17"/>
          </p:nvPr>
        </p:nvPicPr>
        <p:blipFill>
          <a:blip r:embed="rId4" cstate="screen">
            <a:extLst>
              <a:ext uri="{28A0092B-C50C-407E-A947-70E740481C1C}">
                <a14:useLocalDpi xmlns:a14="http://schemas.microsoft.com/office/drawing/2010/main"/>
              </a:ext>
            </a:extLst>
          </a:blip>
          <a:stretch>
            <a:fillRect/>
          </a:stretch>
        </p:blipFill>
        <p:spPr>
          <a:xfrm>
            <a:off x="3657142" y="4138856"/>
            <a:ext cx="2845715" cy="1897143"/>
          </a:xfrm>
          <a:ln w="38100">
            <a:solidFill>
              <a:srgbClr val="E6007E"/>
            </a:solidFill>
          </a:ln>
        </p:spPr>
      </p:pic>
      <p:pic>
        <p:nvPicPr>
          <p:cNvPr id="16" name="Content Placeholder 15">
            <a:extLst>
              <a:ext uri="{FF2B5EF4-FFF2-40B4-BE49-F238E27FC236}">
                <a16:creationId xmlns:a16="http://schemas.microsoft.com/office/drawing/2014/main" id="{8D0D0130-C960-49BF-87D5-00AB1B0FC9FC}"/>
              </a:ext>
            </a:extLst>
          </p:cNvPr>
          <p:cNvPicPr>
            <a:picLocks noGrp="1" noChangeAspect="1"/>
          </p:cNvPicPr>
          <p:nvPr>
            <p:ph sz="quarter" idx="18"/>
          </p:nvPr>
        </p:nvPicPr>
        <p:blipFill>
          <a:blip r:embed="rId5" cstate="screen">
            <a:extLst>
              <a:ext uri="{28A0092B-C50C-407E-A947-70E740481C1C}">
                <a14:useLocalDpi xmlns:a14="http://schemas.microsoft.com/office/drawing/2010/main"/>
              </a:ext>
            </a:extLst>
          </a:blip>
          <a:stretch>
            <a:fillRect/>
          </a:stretch>
        </p:blipFill>
        <p:spPr>
          <a:xfrm>
            <a:off x="584200" y="4138856"/>
            <a:ext cx="2591805" cy="1897144"/>
          </a:xfrm>
          <a:ln w="38100">
            <a:solidFill>
              <a:srgbClr val="E6007E"/>
            </a:solidFill>
          </a:ln>
        </p:spPr>
      </p:pic>
      <p:sp>
        <p:nvSpPr>
          <p:cNvPr id="3" name="Text Placeholder 2">
            <a:extLst>
              <a:ext uri="{FF2B5EF4-FFF2-40B4-BE49-F238E27FC236}">
                <a16:creationId xmlns:a16="http://schemas.microsoft.com/office/drawing/2014/main" id="{46168BD6-2DB1-E543-BD05-2220CB77067E}"/>
              </a:ext>
            </a:extLst>
          </p:cNvPr>
          <p:cNvSpPr>
            <a:spLocks noGrp="1"/>
          </p:cNvSpPr>
          <p:nvPr>
            <p:ph type="body" sz="quarter" idx="22"/>
          </p:nvPr>
        </p:nvSpPr>
        <p:spPr>
          <a:xfrm>
            <a:off x="396293" y="761410"/>
            <a:ext cx="6865898" cy="685177"/>
          </a:xfrm>
        </p:spPr>
        <p:txBody>
          <a:bodyPr>
            <a:noAutofit/>
          </a:bodyPr>
          <a:lstStyle/>
          <a:p>
            <a:pPr>
              <a:lnSpc>
                <a:spcPct val="90000"/>
              </a:lnSpc>
              <a:spcAft>
                <a:spcPts val="600"/>
              </a:spcAft>
            </a:pPr>
            <a:r>
              <a:rPr lang="en-US" sz="3200"/>
              <a:t>National Lottery Awards for All</a:t>
            </a:r>
          </a:p>
        </p:txBody>
      </p:sp>
      <p:sp>
        <p:nvSpPr>
          <p:cNvPr id="4" name="Text Placeholder 3">
            <a:extLst>
              <a:ext uri="{FF2B5EF4-FFF2-40B4-BE49-F238E27FC236}">
                <a16:creationId xmlns:a16="http://schemas.microsoft.com/office/drawing/2014/main" id="{96DB19C7-B295-1746-9F5D-6B15C3798B49}"/>
              </a:ext>
            </a:extLst>
          </p:cNvPr>
          <p:cNvSpPr>
            <a:spLocks noGrp="1"/>
          </p:cNvSpPr>
          <p:nvPr>
            <p:ph type="body" sz="quarter" idx="24"/>
          </p:nvPr>
        </p:nvSpPr>
        <p:spPr>
          <a:xfrm>
            <a:off x="396002" y="1584000"/>
            <a:ext cx="9456452" cy="4932000"/>
          </a:xfrm>
        </p:spPr>
        <p:txBody>
          <a:bodyPr vert="horz" lIns="91440" tIns="45720" rIns="91440" bIns="45720" rtlCol="0" anchor="t">
            <a:normAutofit/>
          </a:bodyPr>
          <a:lstStyle/>
          <a:p>
            <a:pPr marL="342900" indent="-342900">
              <a:spcAft>
                <a:spcPts val="600"/>
              </a:spcAft>
              <a:buFont typeface="Arial" panose="020B0604020202020204" pitchFamily="34" charset="0"/>
              <a:buChar char="•"/>
            </a:pPr>
            <a:r>
              <a:rPr lang="en-GB"/>
              <a:t>Grants from £300 up to £10,000 for one year</a:t>
            </a:r>
          </a:p>
          <a:p>
            <a:pPr marL="342900" indent="-342900">
              <a:spcAft>
                <a:spcPts val="600"/>
              </a:spcAft>
              <a:buFont typeface="Arial" panose="020B0604020202020204" pitchFamily="34" charset="0"/>
              <a:buChar char="•"/>
            </a:pPr>
            <a:r>
              <a:rPr lang="en-GB"/>
              <a:t>Can apply at any time </a:t>
            </a:r>
          </a:p>
          <a:p>
            <a:pPr marL="342900" indent="-342900">
              <a:spcAft>
                <a:spcPts val="600"/>
              </a:spcAft>
              <a:buFont typeface="Arial" panose="020B0604020202020204" pitchFamily="34" charset="0"/>
              <a:buChar char="•"/>
            </a:pPr>
            <a:r>
              <a:rPr lang="en-GB"/>
              <a:t>Only one award in any 12 months, unless you want funding for Jubilee activity </a:t>
            </a:r>
          </a:p>
          <a:p>
            <a:pPr marL="342900" indent="-342900">
              <a:spcAft>
                <a:spcPts val="600"/>
              </a:spcAft>
              <a:buFont typeface="Arial" panose="020B0604020202020204" pitchFamily="34" charset="0"/>
              <a:buChar char="•"/>
            </a:pPr>
            <a:r>
              <a:rPr lang="en-GB">
                <a:latin typeface="Trebuchet MS"/>
              </a:rPr>
              <a:t>Applications are on-line using a response to 3 questions</a:t>
            </a:r>
          </a:p>
          <a:p>
            <a:pPr marL="342900" indent="-342900">
              <a:spcAft>
                <a:spcPts val="600"/>
              </a:spcAft>
              <a:buFont typeface="Arial" panose="020B0604020202020204" pitchFamily="34" charset="0"/>
              <a:buChar char="•"/>
            </a:pPr>
            <a:r>
              <a:rPr lang="en-GB"/>
              <a:t>Decisions typically within 12 weeks</a:t>
            </a:r>
          </a:p>
          <a:p>
            <a:pPr>
              <a:spcAft>
                <a:spcPts val="600"/>
              </a:spcAft>
            </a:pPr>
            <a:endParaRPr lang="en-GB"/>
          </a:p>
        </p:txBody>
      </p:sp>
    </p:spTree>
    <p:extLst>
      <p:ext uri="{BB962C8B-B14F-4D97-AF65-F5344CB8AC3E}">
        <p14:creationId xmlns:p14="http://schemas.microsoft.com/office/powerpoint/2010/main" val="51272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14D9D0F6-2F27-4FC3-B62B-286848BA0C39}"/>
              </a:ext>
            </a:extLst>
          </p:cNvPr>
          <p:cNvPicPr>
            <a:picLocks noGrp="1" noChangeAspect="1"/>
          </p:cNvPicPr>
          <p:nvPr>
            <p:ph sz="quarter" idx="11"/>
          </p:nvPr>
        </p:nvPicPr>
        <p:blipFill rotWithShape="1">
          <a:blip r:embed="rId3" cstate="screen">
            <a:extLst>
              <a:ext uri="{28A0092B-C50C-407E-A947-70E740481C1C}">
                <a14:useLocalDpi xmlns:a14="http://schemas.microsoft.com/office/drawing/2010/main"/>
              </a:ext>
            </a:extLst>
          </a:blip>
          <a:srcRect r="-2"/>
          <a:stretch/>
        </p:blipFill>
        <p:spPr>
          <a:xfrm>
            <a:off x="396000" y="1584000"/>
            <a:ext cx="4025900" cy="4932000"/>
          </a:xfrm>
          <a:noFill/>
          <a:ln w="38100">
            <a:solidFill>
              <a:srgbClr val="E6007E"/>
            </a:solidFill>
          </a:ln>
        </p:spPr>
      </p:pic>
      <p:sp>
        <p:nvSpPr>
          <p:cNvPr id="15" name="Text Placeholder 2">
            <a:extLst>
              <a:ext uri="{FF2B5EF4-FFF2-40B4-BE49-F238E27FC236}">
                <a16:creationId xmlns:a16="http://schemas.microsoft.com/office/drawing/2014/main" id="{84B58851-44A0-4DF0-B26E-D65DF720CE90}"/>
              </a:ext>
            </a:extLst>
          </p:cNvPr>
          <p:cNvSpPr>
            <a:spLocks noGrp="1"/>
          </p:cNvSpPr>
          <p:nvPr>
            <p:ph type="body" sz="quarter" idx="19"/>
          </p:nvPr>
        </p:nvSpPr>
        <p:spPr>
          <a:xfrm>
            <a:off x="584200" y="7125496"/>
            <a:ext cx="7239000" cy="265906"/>
          </a:xfrm>
        </p:spPr>
        <p:txBody>
          <a:bodyPr>
            <a:normAutofit lnSpcReduction="10000"/>
          </a:bodyPr>
          <a:lstStyle/>
          <a:p>
            <a:endParaRPr lang="en-US"/>
          </a:p>
        </p:txBody>
      </p:sp>
      <p:sp>
        <p:nvSpPr>
          <p:cNvPr id="3" name="Text Placeholder 2">
            <a:extLst>
              <a:ext uri="{FF2B5EF4-FFF2-40B4-BE49-F238E27FC236}">
                <a16:creationId xmlns:a16="http://schemas.microsoft.com/office/drawing/2014/main" id="{46168BD6-2DB1-E543-BD05-2220CB77067E}"/>
              </a:ext>
            </a:extLst>
          </p:cNvPr>
          <p:cNvSpPr>
            <a:spLocks noGrp="1"/>
          </p:cNvSpPr>
          <p:nvPr>
            <p:ph type="body" sz="quarter" idx="22"/>
          </p:nvPr>
        </p:nvSpPr>
        <p:spPr>
          <a:xfrm>
            <a:off x="395166" y="505654"/>
            <a:ext cx="9368835" cy="685177"/>
          </a:xfrm>
        </p:spPr>
        <p:txBody>
          <a:bodyPr>
            <a:normAutofit/>
          </a:bodyPr>
          <a:lstStyle/>
          <a:p>
            <a:pPr>
              <a:lnSpc>
                <a:spcPct val="90000"/>
              </a:lnSpc>
              <a:spcAft>
                <a:spcPts val="600"/>
              </a:spcAft>
            </a:pPr>
            <a:r>
              <a:rPr lang="en-US" sz="3700"/>
              <a:t>Reaching Communities &amp; Partnerships</a:t>
            </a:r>
          </a:p>
          <a:p>
            <a:pPr>
              <a:lnSpc>
                <a:spcPct val="90000"/>
              </a:lnSpc>
              <a:spcAft>
                <a:spcPts val="600"/>
              </a:spcAft>
            </a:pPr>
            <a:endParaRPr lang="en-US" sz="3700"/>
          </a:p>
        </p:txBody>
      </p:sp>
      <p:sp>
        <p:nvSpPr>
          <p:cNvPr id="4" name="Text Placeholder 3">
            <a:extLst>
              <a:ext uri="{FF2B5EF4-FFF2-40B4-BE49-F238E27FC236}">
                <a16:creationId xmlns:a16="http://schemas.microsoft.com/office/drawing/2014/main" id="{96DB19C7-B295-1746-9F5D-6B15C3798B49}"/>
              </a:ext>
            </a:extLst>
          </p:cNvPr>
          <p:cNvSpPr>
            <a:spLocks noGrp="1"/>
          </p:cNvSpPr>
          <p:nvPr>
            <p:ph type="body" sz="quarter" idx="24"/>
          </p:nvPr>
        </p:nvSpPr>
        <p:spPr>
          <a:xfrm>
            <a:off x="4719963" y="1457739"/>
            <a:ext cx="5044038" cy="5058261"/>
          </a:xfrm>
        </p:spPr>
        <p:txBody>
          <a:bodyPr>
            <a:normAutofit fontScale="92500" lnSpcReduction="10000"/>
          </a:bodyPr>
          <a:lstStyle/>
          <a:p>
            <a:pPr marL="342900" indent="-342900">
              <a:lnSpc>
                <a:spcPct val="115000"/>
              </a:lnSpc>
              <a:spcAft>
                <a:spcPts val="600"/>
              </a:spcAft>
              <a:buClr>
                <a:schemeClr val="accent1"/>
              </a:buClr>
              <a:buFont typeface="Arial" panose="020B0604020202020204" pitchFamily="34" charset="0"/>
              <a:buChar char="•"/>
            </a:pPr>
            <a:r>
              <a:rPr lang="en-GB"/>
              <a:t>We can fund individual organisations or partnerships</a:t>
            </a:r>
          </a:p>
          <a:p>
            <a:pPr marL="342900" indent="-342900">
              <a:lnSpc>
                <a:spcPct val="115000"/>
              </a:lnSpc>
              <a:spcAft>
                <a:spcPts val="600"/>
              </a:spcAft>
              <a:buClr>
                <a:schemeClr val="accent1"/>
              </a:buClr>
              <a:buFont typeface="Arial" panose="020B0604020202020204" pitchFamily="34" charset="0"/>
              <a:buChar char="•"/>
            </a:pPr>
            <a:r>
              <a:rPr lang="en-GB"/>
              <a:t>Grants from £10,001 or more, running for up to 5 years</a:t>
            </a:r>
          </a:p>
          <a:p>
            <a:pPr marL="342900" indent="-342900">
              <a:lnSpc>
                <a:spcPct val="115000"/>
              </a:lnSpc>
              <a:spcAft>
                <a:spcPts val="600"/>
              </a:spcAft>
              <a:buFont typeface="Arial" panose="020B0604020202020204" pitchFamily="34" charset="0"/>
              <a:buChar char="•"/>
            </a:pPr>
            <a:r>
              <a:rPr lang="en-GB"/>
              <a:t>Can apply at any time </a:t>
            </a:r>
          </a:p>
          <a:p>
            <a:pPr marL="342900" indent="-342900">
              <a:lnSpc>
                <a:spcPct val="115000"/>
              </a:lnSpc>
              <a:spcAft>
                <a:spcPts val="600"/>
              </a:spcAft>
              <a:buFont typeface="Arial" panose="020B0604020202020204" pitchFamily="34" charset="0"/>
              <a:buChar char="•"/>
            </a:pPr>
            <a:r>
              <a:rPr lang="en-GB"/>
              <a:t>Applications are on-line with other formats available  </a:t>
            </a:r>
          </a:p>
          <a:p>
            <a:pPr marL="342900" indent="-342900">
              <a:lnSpc>
                <a:spcPct val="115000"/>
              </a:lnSpc>
              <a:spcAft>
                <a:spcPts val="600"/>
              </a:spcAft>
              <a:buFont typeface="Arial" panose="020B0604020202020204" pitchFamily="34" charset="0"/>
              <a:buChar char="•"/>
            </a:pPr>
            <a:endParaRPr lang="en-GB"/>
          </a:p>
          <a:p>
            <a:pPr>
              <a:lnSpc>
                <a:spcPct val="115000"/>
              </a:lnSpc>
              <a:spcAft>
                <a:spcPts val="600"/>
              </a:spcAft>
              <a:buClr>
                <a:schemeClr val="accent1"/>
              </a:buClr>
            </a:pPr>
            <a:r>
              <a:rPr lang="en-GB"/>
              <a:t>Will fund:</a:t>
            </a:r>
          </a:p>
          <a:p>
            <a:pPr marL="457200" indent="-457200" rtl="0" fontAlgn="base">
              <a:lnSpc>
                <a:spcPct val="115000"/>
              </a:lnSpc>
              <a:spcAft>
                <a:spcPts val="600"/>
              </a:spcAft>
              <a:buFont typeface="+mj-lt"/>
              <a:buAutoNum type="arabicPeriod"/>
            </a:pPr>
            <a:r>
              <a:rPr lang="en-GB"/>
              <a:t>Direct costs / project related costs </a:t>
            </a:r>
          </a:p>
          <a:p>
            <a:pPr marL="457200" indent="-457200" rtl="0" fontAlgn="base">
              <a:lnSpc>
                <a:spcPct val="115000"/>
              </a:lnSpc>
              <a:spcAft>
                <a:spcPts val="600"/>
              </a:spcAft>
              <a:buFont typeface="+mj-lt"/>
              <a:buAutoNum type="arabicPeriod"/>
            </a:pPr>
            <a:r>
              <a:rPr lang="en-GB"/>
              <a:t>Organisational development</a:t>
            </a:r>
          </a:p>
          <a:p>
            <a:pPr marL="457200" indent="-457200" rtl="0" fontAlgn="base">
              <a:lnSpc>
                <a:spcPct val="115000"/>
              </a:lnSpc>
              <a:spcAft>
                <a:spcPts val="600"/>
              </a:spcAft>
              <a:buFont typeface="+mj-lt"/>
              <a:buAutoNum type="arabicPeriod"/>
            </a:pPr>
            <a:r>
              <a:rPr lang="en-GB"/>
              <a:t>Core / fixed costs</a:t>
            </a:r>
          </a:p>
          <a:p>
            <a:pPr marL="457200" indent="-457200" rtl="0" fontAlgn="base">
              <a:lnSpc>
                <a:spcPct val="115000"/>
              </a:lnSpc>
              <a:spcAft>
                <a:spcPts val="600"/>
              </a:spcAft>
              <a:buFont typeface="+mj-lt"/>
              <a:buAutoNum type="arabicPeriod"/>
            </a:pPr>
            <a:r>
              <a:rPr lang="en-GB"/>
              <a:t>Capital costs</a:t>
            </a:r>
          </a:p>
          <a:p>
            <a:pPr>
              <a:lnSpc>
                <a:spcPct val="115000"/>
              </a:lnSpc>
              <a:spcAft>
                <a:spcPts val="600"/>
              </a:spcAft>
              <a:buClr>
                <a:schemeClr val="accent1"/>
              </a:buClr>
            </a:pPr>
            <a:endParaRPr lang="en-GB" sz="1700"/>
          </a:p>
        </p:txBody>
      </p:sp>
    </p:spTree>
    <p:extLst>
      <p:ext uri="{BB962C8B-B14F-4D97-AF65-F5344CB8AC3E}">
        <p14:creationId xmlns:p14="http://schemas.microsoft.com/office/powerpoint/2010/main" val="2297702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DB8B18-07BD-472C-BE2B-D59C400723AB}"/>
              </a:ext>
            </a:extLst>
          </p:cNvPr>
          <p:cNvSpPr txBox="1">
            <a:spLocks noGrp="1"/>
          </p:cNvSpPr>
          <p:nvPr>
            <p:ph type="body" idx="4294967295"/>
          </p:nvPr>
        </p:nvSpPr>
        <p:spPr>
          <a:xfrm>
            <a:off x="755998" y="2600160"/>
            <a:ext cx="8572472" cy="685178"/>
          </a:xfrm>
        </p:spPr>
        <p:txBody>
          <a:bodyPr anchorCtr="1"/>
          <a:lstStyle/>
          <a:p>
            <a:pPr lvl="0" algn="ctr">
              <a:lnSpc>
                <a:spcPct val="90000"/>
              </a:lnSpc>
            </a:pPr>
            <a:r>
              <a:rPr lang="en-US" sz="4000" b="1">
                <a:solidFill>
                  <a:srgbClr val="FFFFFF"/>
                </a:solidFill>
                <a:latin typeface="Rockwell" pitchFamily="18"/>
              </a:rPr>
              <a:t>Questions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356985F-103A-4C1D-A321-EC7413D8E994}"/>
              </a:ext>
            </a:extLst>
          </p:cNvPr>
          <p:cNvSpPr txBox="1">
            <a:spLocks noGrp="1"/>
          </p:cNvSpPr>
          <p:nvPr>
            <p:ph type="body" idx="4294967295"/>
          </p:nvPr>
        </p:nvSpPr>
        <p:spPr>
          <a:xfrm>
            <a:off x="755998" y="978695"/>
            <a:ext cx="7754057" cy="1296143"/>
          </a:xfrm>
        </p:spPr>
        <p:txBody>
          <a:bodyPr>
            <a:normAutofit/>
          </a:bodyPr>
          <a:lstStyle/>
          <a:p>
            <a:pPr lvl="0"/>
            <a:r>
              <a:rPr lang="en-US" sz="3200" b="1">
                <a:solidFill>
                  <a:srgbClr val="E6007E"/>
                </a:solidFill>
                <a:latin typeface="Rockwell" pitchFamily="18"/>
              </a:rPr>
              <a:t>Find out More</a:t>
            </a:r>
          </a:p>
        </p:txBody>
      </p:sp>
      <p:sp>
        <p:nvSpPr>
          <p:cNvPr id="4" name="Text Placeholder 3">
            <a:extLst>
              <a:ext uri="{FF2B5EF4-FFF2-40B4-BE49-F238E27FC236}">
                <a16:creationId xmlns:a16="http://schemas.microsoft.com/office/drawing/2014/main" id="{3A4284C6-BB9B-4CC5-84EC-FDE43D46392A}"/>
              </a:ext>
            </a:extLst>
          </p:cNvPr>
          <p:cNvSpPr txBox="1">
            <a:spLocks noGrp="1"/>
          </p:cNvSpPr>
          <p:nvPr>
            <p:ph type="body" idx="4294967295"/>
          </p:nvPr>
        </p:nvSpPr>
        <p:spPr>
          <a:xfrm>
            <a:off x="755998" y="2009805"/>
            <a:ext cx="7448821" cy="1824886"/>
          </a:xfrm>
        </p:spPr>
        <p:txBody>
          <a:bodyPr vert="horz" lIns="91440" tIns="45720" rIns="91440" bIns="45720" rtlCol="0" anchor="t">
            <a:noAutofit/>
          </a:bodyPr>
          <a:lstStyle/>
          <a:p>
            <a:pPr lvl="0"/>
            <a:r>
              <a:rPr lang="en-GB" sz="2400" dirty="0">
                <a:solidFill>
                  <a:srgbClr val="FFFFFF"/>
                </a:solidFill>
                <a:latin typeface="Rockwell"/>
              </a:rPr>
              <a:t>Visit our website - www.tnlcommunityfund.org.uk</a:t>
            </a:r>
          </a:p>
          <a:p>
            <a:pPr lvl="0"/>
            <a:endParaRPr lang="en-GB" sz="2400" dirty="0">
              <a:solidFill>
                <a:srgbClr val="FFFFFF"/>
              </a:solidFill>
              <a:latin typeface="Rockwell" pitchFamily="18"/>
            </a:endParaRPr>
          </a:p>
          <a:p>
            <a:pPr lvl="0"/>
            <a:r>
              <a:rPr lang="en-GB" sz="2400" dirty="0">
                <a:solidFill>
                  <a:srgbClr val="FFFFFF"/>
                </a:solidFill>
                <a:latin typeface="Rockwell"/>
              </a:rPr>
              <a:t>Call our Advice Line: 028 9568 0143</a:t>
            </a:r>
          </a:p>
          <a:p>
            <a:pPr lvl="0"/>
            <a:endParaRPr lang="en-GB" sz="2400" dirty="0">
              <a:solidFill>
                <a:srgbClr val="FFFFFF"/>
              </a:solidFill>
              <a:latin typeface="Rockwell" pitchFamily="18"/>
            </a:endParaRPr>
          </a:p>
          <a:p>
            <a:r>
              <a:rPr lang="en-GB" sz="2400" dirty="0">
                <a:solidFill>
                  <a:srgbClr val="FFFFFF"/>
                </a:solidFill>
                <a:latin typeface="Rockwell"/>
              </a:rPr>
              <a:t>Email us at: </a:t>
            </a:r>
            <a:endParaRPr lang="en-GB" sz="2400" dirty="0">
              <a:solidFill>
                <a:srgbClr val="FFFFFF"/>
              </a:solidFill>
              <a:latin typeface="Rockwell" pitchFamily="18"/>
            </a:endParaRPr>
          </a:p>
          <a:p>
            <a:r>
              <a:rPr lang="en-GB" sz="2400" dirty="0">
                <a:solidFill>
                  <a:srgbClr val="FFFF00"/>
                </a:solidFill>
                <a:latin typeface="Rockwell"/>
              </a:rPr>
              <a:t>Londonandsoutheastteam@tnlcommunityfund.org.uk</a:t>
            </a:r>
            <a:endParaRPr lang="en-US" sz="2600" dirty="0">
              <a:solidFill>
                <a:srgbClr val="FFFFFF"/>
              </a:solidFill>
              <a:latin typeface="Rockwell" pitchFamily="18"/>
            </a:endParaRPr>
          </a:p>
          <a:p>
            <a:pPr lvl="0"/>
            <a:r>
              <a:rPr lang="en-US" sz="2600" dirty="0">
                <a:solidFill>
                  <a:srgbClr val="FFFFFF"/>
                </a:solidFill>
                <a:latin typeface="Rockwell" pitchFamily="18"/>
              </a:rPr>
              <a:t>Northwestteam@tnlcommunityfund.org.uk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BBDB7C-57E0-40AB-8B25-7EF6F54523EE}"/>
              </a:ext>
            </a:extLst>
          </p:cNvPr>
          <p:cNvSpPr>
            <a:spLocks noGrp="1"/>
          </p:cNvSpPr>
          <p:nvPr>
            <p:ph type="body" sz="quarter" idx="19"/>
          </p:nvPr>
        </p:nvSpPr>
        <p:spPr/>
        <p:txBody>
          <a:bodyPr>
            <a:normAutofit lnSpcReduction="10000"/>
          </a:bodyPr>
          <a:lstStyle/>
          <a:p>
            <a:endParaRPr lang="en-GB"/>
          </a:p>
        </p:txBody>
      </p:sp>
      <p:sp>
        <p:nvSpPr>
          <p:cNvPr id="3" name="Text Placeholder 2">
            <a:extLst>
              <a:ext uri="{FF2B5EF4-FFF2-40B4-BE49-F238E27FC236}">
                <a16:creationId xmlns:a16="http://schemas.microsoft.com/office/drawing/2014/main" id="{4EE0FBFA-FAAD-4285-875F-B6DB6FEB6D3A}"/>
              </a:ext>
            </a:extLst>
          </p:cNvPr>
          <p:cNvSpPr>
            <a:spLocks noGrp="1"/>
          </p:cNvSpPr>
          <p:nvPr>
            <p:ph type="body" sz="quarter" idx="15"/>
          </p:nvPr>
        </p:nvSpPr>
        <p:spPr/>
        <p:txBody>
          <a:bodyPr>
            <a:normAutofit lnSpcReduction="10000"/>
          </a:bodyPr>
          <a:lstStyle/>
          <a:p>
            <a:r>
              <a:rPr lang="en-GB" dirty="0"/>
              <a:t>Who we are</a:t>
            </a:r>
          </a:p>
        </p:txBody>
      </p:sp>
      <p:sp>
        <p:nvSpPr>
          <p:cNvPr id="4" name="Text Placeholder 3">
            <a:extLst>
              <a:ext uri="{FF2B5EF4-FFF2-40B4-BE49-F238E27FC236}">
                <a16:creationId xmlns:a16="http://schemas.microsoft.com/office/drawing/2014/main" id="{EA7CA383-97AE-4855-A91E-EC64C76B66B0}"/>
              </a:ext>
            </a:extLst>
          </p:cNvPr>
          <p:cNvSpPr>
            <a:spLocks noGrp="1"/>
          </p:cNvSpPr>
          <p:nvPr>
            <p:ph type="body" sz="quarter" idx="21"/>
          </p:nvPr>
        </p:nvSpPr>
        <p:spPr>
          <a:xfrm>
            <a:off x="521726" y="1139924"/>
            <a:ext cx="8970617" cy="4495800"/>
          </a:xfrm>
        </p:spPr>
        <p:txBody>
          <a:bodyPr>
            <a:normAutofit fontScale="55000" lnSpcReduction="20000"/>
          </a:bodyPr>
          <a:lstStyle/>
          <a:p>
            <a:pPr marL="0" indent="0" algn="ctr">
              <a:buNone/>
            </a:pPr>
            <a:endParaRPr lang="en-GB" sz="2800" b="1" dirty="0"/>
          </a:p>
          <a:p>
            <a:pPr marL="0" indent="0" algn="ctr">
              <a:buNone/>
            </a:pPr>
            <a:r>
              <a:rPr lang="en-GB" sz="2800" b="1" dirty="0"/>
              <a:t>John Jatto / Kim </a:t>
            </a:r>
            <a:r>
              <a:rPr lang="en-GB" sz="2800" b="1" dirty="0" err="1"/>
              <a:t>Debling</a:t>
            </a:r>
            <a:r>
              <a:rPr lang="en-GB" sz="2800" b="1" dirty="0"/>
              <a:t> – Funding Officer – Sports </a:t>
            </a:r>
            <a:r>
              <a:rPr lang="en-GB" sz="2800" b="1" dirty="0" err="1"/>
              <a:t>Regianal</a:t>
            </a:r>
            <a:r>
              <a:rPr lang="en-GB" sz="2800" b="1" dirty="0"/>
              <a:t> Thematic Leads for London &amp; South East Region</a:t>
            </a:r>
          </a:p>
          <a:p>
            <a:pPr marL="0" indent="0" algn="ctr">
              <a:buNone/>
            </a:pPr>
            <a:endParaRPr lang="en-GB" sz="2800" dirty="0"/>
          </a:p>
          <a:p>
            <a:pPr marL="0" indent="0" algn="ctr">
              <a:buNone/>
            </a:pPr>
            <a:r>
              <a:rPr lang="en-GB" sz="2800" dirty="0"/>
              <a:t>North West London</a:t>
            </a:r>
          </a:p>
          <a:p>
            <a:pPr marL="0" indent="0" algn="ctr">
              <a:buNone/>
            </a:pPr>
            <a:r>
              <a:rPr lang="en-GB" sz="2800" dirty="0"/>
              <a:t>North East London</a:t>
            </a:r>
          </a:p>
          <a:p>
            <a:pPr marL="0" indent="0" algn="ctr">
              <a:buNone/>
            </a:pPr>
            <a:r>
              <a:rPr lang="en-GB" sz="2800" dirty="0"/>
              <a:t>South London</a:t>
            </a:r>
          </a:p>
          <a:p>
            <a:pPr marL="0" indent="0" algn="ctr">
              <a:buNone/>
            </a:pPr>
            <a:r>
              <a:rPr lang="en-GB" sz="2800" dirty="0"/>
              <a:t>East London</a:t>
            </a:r>
          </a:p>
          <a:p>
            <a:pPr marL="0" indent="0" algn="ctr">
              <a:buNone/>
            </a:pPr>
            <a:r>
              <a:rPr lang="en-GB" sz="2800" dirty="0"/>
              <a:t>Essex and Hertfordshire</a:t>
            </a:r>
          </a:p>
          <a:p>
            <a:pPr marL="0" indent="0" algn="ctr">
              <a:buNone/>
            </a:pPr>
            <a:r>
              <a:rPr lang="en-GB" sz="2800" dirty="0"/>
              <a:t>Solent &amp; Surrey</a:t>
            </a:r>
          </a:p>
          <a:p>
            <a:pPr marL="0" indent="0" algn="ctr">
              <a:buNone/>
            </a:pPr>
            <a:r>
              <a:rPr lang="en-GB" sz="2800" dirty="0"/>
              <a:t>Thames and Chilterns</a:t>
            </a:r>
          </a:p>
          <a:p>
            <a:pPr marL="0" indent="0" algn="ctr">
              <a:buNone/>
            </a:pPr>
            <a:r>
              <a:rPr lang="en-GB" sz="2800" dirty="0"/>
              <a:t>East Anglia</a:t>
            </a:r>
          </a:p>
          <a:p>
            <a:pPr marL="0" indent="0" algn="ctr">
              <a:buNone/>
            </a:pPr>
            <a:r>
              <a:rPr lang="en-GB" sz="2800" dirty="0"/>
              <a:t>Kent</a:t>
            </a:r>
          </a:p>
          <a:p>
            <a:pPr marL="0" indent="0" algn="ctr">
              <a:buNone/>
            </a:pPr>
            <a:r>
              <a:rPr lang="en-GB" sz="2800" dirty="0"/>
              <a:t>Cross Region</a:t>
            </a:r>
          </a:p>
          <a:p>
            <a:pPr marL="0" indent="0" algn="ctr">
              <a:buNone/>
            </a:pPr>
            <a:endParaRPr lang="en-GB" sz="2800" dirty="0"/>
          </a:p>
          <a:p>
            <a:pPr marL="0" indent="0" algn="ctr">
              <a:buNone/>
            </a:pPr>
            <a:r>
              <a:rPr lang="en-GB" sz="2800" b="0" i="0" dirty="0">
                <a:effectLst/>
                <a:latin typeface="Segoe UI" panose="020B0502040204020203" pitchFamily="34" charset="0"/>
              </a:rPr>
              <a:t>Our regional teams work across six local hubs, covering the Midlands, London, East and South East, North East and Cumbria, North West, South West and Yorkshire and the Humber</a:t>
            </a:r>
            <a:endParaRPr lang="en-GB" sz="3200" dirty="0"/>
          </a:p>
          <a:p>
            <a:pPr marL="0" indent="0" algn="ctr">
              <a:buNone/>
            </a:pPr>
            <a:endParaRPr lang="en-GB" sz="2800" dirty="0"/>
          </a:p>
          <a:p>
            <a:pPr marL="0" indent="0" algn="ctr">
              <a:buNone/>
            </a:pPr>
            <a:endParaRPr lang="en-GB" sz="2800"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001937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FFC6BC-1722-4F0F-A325-1FA20A326382}"/>
              </a:ext>
            </a:extLst>
          </p:cNvPr>
          <p:cNvSpPr txBox="1">
            <a:spLocks noGrp="1"/>
          </p:cNvSpPr>
          <p:nvPr>
            <p:ph type="body" idx="4294967295"/>
          </p:nvPr>
        </p:nvSpPr>
        <p:spPr>
          <a:xfrm>
            <a:off x="755998" y="931352"/>
            <a:ext cx="7772400" cy="685178"/>
          </a:xfrm>
        </p:spPr>
        <p:txBody>
          <a:bodyPr>
            <a:normAutofit/>
          </a:bodyPr>
          <a:lstStyle/>
          <a:p>
            <a:pPr lvl="0">
              <a:lnSpc>
                <a:spcPct val="90000"/>
              </a:lnSpc>
            </a:pPr>
            <a:r>
              <a:rPr lang="en-US" sz="3200" b="1">
                <a:solidFill>
                  <a:srgbClr val="FFFFFF"/>
                </a:solidFill>
                <a:latin typeface="Rockwell" pitchFamily="18"/>
              </a:rPr>
              <a:t>Agenda</a:t>
            </a:r>
          </a:p>
        </p:txBody>
      </p:sp>
      <p:sp>
        <p:nvSpPr>
          <p:cNvPr id="4" name="Text Placeholder 3">
            <a:extLst>
              <a:ext uri="{FF2B5EF4-FFF2-40B4-BE49-F238E27FC236}">
                <a16:creationId xmlns:a16="http://schemas.microsoft.com/office/drawing/2014/main" id="{FDDA8868-412A-406F-9D65-57E222796564}"/>
              </a:ext>
            </a:extLst>
          </p:cNvPr>
          <p:cNvSpPr txBox="1">
            <a:spLocks noGrp="1"/>
          </p:cNvSpPr>
          <p:nvPr>
            <p:ph type="body" idx="4294967295"/>
          </p:nvPr>
        </p:nvSpPr>
        <p:spPr>
          <a:xfrm>
            <a:off x="755998" y="1725856"/>
            <a:ext cx="7516285" cy="4495803"/>
          </a:xfrm>
        </p:spPr>
        <p:txBody>
          <a:bodyPr>
            <a:normAutofit/>
          </a:bodyPr>
          <a:lstStyle/>
          <a:p>
            <a:pPr marL="571500" lvl="0" indent="-571500">
              <a:lnSpc>
                <a:spcPct val="125000"/>
              </a:lnSpc>
              <a:buSzPct val="100000"/>
              <a:buFont typeface="+mj-lt"/>
              <a:buAutoNum type="arabicPeriod"/>
            </a:pPr>
            <a:r>
              <a:rPr lang="en-GB" sz="2800" dirty="0">
                <a:solidFill>
                  <a:srgbClr val="FFFFFF"/>
                </a:solidFill>
                <a:latin typeface="Trebuchet MS" pitchFamily="34"/>
              </a:rPr>
              <a:t>Our purpose &amp; priorities</a:t>
            </a:r>
          </a:p>
          <a:p>
            <a:pPr marL="571500" lvl="0" indent="-571500">
              <a:lnSpc>
                <a:spcPct val="125000"/>
              </a:lnSpc>
              <a:buSzPct val="100000"/>
              <a:buFont typeface="+mj-lt"/>
              <a:buAutoNum type="arabicPeriod"/>
            </a:pPr>
            <a:r>
              <a:rPr lang="en-GB" sz="2800" dirty="0">
                <a:solidFill>
                  <a:srgbClr val="FFFFFF"/>
                </a:solidFill>
                <a:latin typeface="Trebuchet MS" pitchFamily="34"/>
              </a:rPr>
              <a:t>Our funding offer</a:t>
            </a:r>
          </a:p>
          <a:p>
            <a:pPr marL="571500" lvl="0" indent="-571500">
              <a:lnSpc>
                <a:spcPct val="125000"/>
              </a:lnSpc>
              <a:buSzPct val="100000"/>
              <a:buFont typeface="+mj-lt"/>
              <a:buAutoNum type="arabicPeriod"/>
            </a:pPr>
            <a:r>
              <a:rPr lang="en-GB" sz="2800" dirty="0">
                <a:solidFill>
                  <a:srgbClr val="FFFFFF"/>
                </a:solidFill>
                <a:latin typeface="Trebuchet MS" pitchFamily="34"/>
              </a:rPr>
              <a:t>Who &amp; what we can fund</a:t>
            </a:r>
          </a:p>
          <a:p>
            <a:pPr marL="571500" lvl="0" indent="-571500">
              <a:lnSpc>
                <a:spcPct val="125000"/>
              </a:lnSpc>
              <a:buSzPct val="100000"/>
              <a:buFont typeface="+mj-lt"/>
              <a:buAutoNum type="arabicPeriod"/>
            </a:pPr>
            <a:r>
              <a:rPr lang="en-GB" sz="2800" dirty="0">
                <a:solidFill>
                  <a:srgbClr val="FFFFFF"/>
                </a:solidFill>
                <a:latin typeface="Trebuchet MS" pitchFamily="34"/>
              </a:rPr>
              <a:t>How to apply</a:t>
            </a:r>
          </a:p>
          <a:p>
            <a:pPr marL="571500" lvl="0" indent="-571500">
              <a:lnSpc>
                <a:spcPct val="125000"/>
              </a:lnSpc>
              <a:buSzPct val="100000"/>
              <a:buFont typeface="Arial" pitchFamily="34"/>
              <a:buChar char="•"/>
            </a:pPr>
            <a:endParaRPr lang="en-GB" sz="3200" dirty="0">
              <a:solidFill>
                <a:srgbClr val="FFFFFF"/>
              </a:solidFill>
              <a:latin typeface="Trebuchet MS" pitchFamily="34"/>
            </a:endParaRPr>
          </a:p>
          <a:p>
            <a:pPr lvl="0">
              <a:lnSpc>
                <a:spcPct val="125000"/>
              </a:lnSpc>
              <a:buSzPct val="100000"/>
            </a:pPr>
            <a:endParaRPr lang="en-US" sz="3200" dirty="0">
              <a:solidFill>
                <a:srgbClr val="FFFFFF"/>
              </a:solidFill>
              <a:latin typeface="Trebuchet MS" pitchFamily="3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7E0644-CB14-44C5-84D5-2B0B40BE0A1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6000" y="1584000"/>
            <a:ext cx="4025900" cy="4932000"/>
          </a:xfrm>
          <a:prstGeom prst="rect">
            <a:avLst/>
          </a:prstGeom>
          <a:noFill/>
        </p:spPr>
      </p:pic>
      <p:sp>
        <p:nvSpPr>
          <p:cNvPr id="15" name="Text Placeholder 2">
            <a:extLst>
              <a:ext uri="{FF2B5EF4-FFF2-40B4-BE49-F238E27FC236}">
                <a16:creationId xmlns:a16="http://schemas.microsoft.com/office/drawing/2014/main" id="{495D7AFB-D048-4806-84CF-5C5400B0F32A}"/>
              </a:ext>
            </a:extLst>
          </p:cNvPr>
          <p:cNvSpPr>
            <a:spLocks noGrp="1"/>
          </p:cNvSpPr>
          <p:nvPr>
            <p:ph type="body" sz="quarter" idx="19"/>
          </p:nvPr>
        </p:nvSpPr>
        <p:spPr>
          <a:xfrm>
            <a:off x="584200" y="7125496"/>
            <a:ext cx="7239000" cy="265906"/>
          </a:xfrm>
        </p:spPr>
        <p:txBody>
          <a:bodyPr>
            <a:normAutofit lnSpcReduction="10000"/>
          </a:bodyPr>
          <a:lstStyle/>
          <a:p>
            <a:endParaRPr lang="en-US"/>
          </a:p>
        </p:txBody>
      </p:sp>
      <p:sp>
        <p:nvSpPr>
          <p:cNvPr id="2" name="Text Placeholder 1">
            <a:extLst>
              <a:ext uri="{FF2B5EF4-FFF2-40B4-BE49-F238E27FC236}">
                <a16:creationId xmlns:a16="http://schemas.microsoft.com/office/drawing/2014/main" id="{CFE21D5A-446B-0E41-B8E2-A5D8BB0D80D1}"/>
              </a:ext>
            </a:extLst>
          </p:cNvPr>
          <p:cNvSpPr>
            <a:spLocks noGrp="1"/>
          </p:cNvSpPr>
          <p:nvPr>
            <p:ph type="body" sz="quarter" idx="22"/>
          </p:nvPr>
        </p:nvSpPr>
        <p:spPr>
          <a:xfrm>
            <a:off x="396002" y="631915"/>
            <a:ext cx="9368835" cy="685177"/>
          </a:xfrm>
        </p:spPr>
        <p:txBody>
          <a:bodyPr>
            <a:normAutofit/>
          </a:bodyPr>
          <a:lstStyle/>
          <a:p>
            <a:pPr>
              <a:lnSpc>
                <a:spcPct val="90000"/>
              </a:lnSpc>
              <a:spcAft>
                <a:spcPts val="600"/>
              </a:spcAft>
            </a:pPr>
            <a:r>
              <a:rPr lang="en-US"/>
              <a:t>Our purpose</a:t>
            </a:r>
          </a:p>
        </p:txBody>
      </p:sp>
      <p:sp>
        <p:nvSpPr>
          <p:cNvPr id="4" name="Text Placeholder 3">
            <a:extLst>
              <a:ext uri="{FF2B5EF4-FFF2-40B4-BE49-F238E27FC236}">
                <a16:creationId xmlns:a16="http://schemas.microsoft.com/office/drawing/2014/main" id="{38CEA071-135A-C54B-A6D2-2374C574B52A}"/>
              </a:ext>
            </a:extLst>
          </p:cNvPr>
          <p:cNvSpPr>
            <a:spLocks noGrp="1"/>
          </p:cNvSpPr>
          <p:nvPr>
            <p:ph type="body" sz="quarter" idx="24"/>
          </p:nvPr>
        </p:nvSpPr>
        <p:spPr>
          <a:xfrm>
            <a:off x="4719962" y="1584000"/>
            <a:ext cx="5044875" cy="4932000"/>
          </a:xfrm>
        </p:spPr>
        <p:txBody>
          <a:bodyPr>
            <a:normAutofit fontScale="92500" lnSpcReduction="10000"/>
          </a:bodyPr>
          <a:lstStyle/>
          <a:p>
            <a:pPr marL="0" indent="0">
              <a:lnSpc>
                <a:spcPct val="115000"/>
              </a:lnSpc>
              <a:spcAft>
                <a:spcPts val="600"/>
              </a:spcAft>
              <a:buNone/>
            </a:pPr>
            <a:r>
              <a:rPr lang="en-GB" b="1"/>
              <a:t>We support people and communities to thrive.</a:t>
            </a:r>
            <a:endParaRPr lang="en-GB"/>
          </a:p>
          <a:p>
            <a:pPr marL="0" indent="0">
              <a:lnSpc>
                <a:spcPct val="115000"/>
              </a:lnSpc>
              <a:spcAft>
                <a:spcPts val="600"/>
              </a:spcAft>
              <a:buNone/>
            </a:pPr>
            <a:endParaRPr lang="en-GB" b="1"/>
          </a:p>
          <a:p>
            <a:pPr marL="0" indent="0">
              <a:lnSpc>
                <a:spcPct val="115000"/>
              </a:lnSpc>
              <a:spcAft>
                <a:spcPts val="600"/>
              </a:spcAft>
              <a:buNone/>
            </a:pPr>
            <a:r>
              <a:rPr lang="en-GB" b="1"/>
              <a:t>Our goals:</a:t>
            </a:r>
          </a:p>
          <a:p>
            <a:pPr marL="0" indent="0">
              <a:lnSpc>
                <a:spcPct val="115000"/>
              </a:lnSpc>
              <a:spcAft>
                <a:spcPts val="600"/>
              </a:spcAft>
              <a:buNone/>
            </a:pPr>
            <a:r>
              <a:rPr lang="en-GB"/>
              <a:t>• We support ideas and activities that matter to people and communities.</a:t>
            </a:r>
          </a:p>
          <a:p>
            <a:pPr marL="0" indent="0">
              <a:lnSpc>
                <a:spcPct val="115000"/>
              </a:lnSpc>
              <a:spcAft>
                <a:spcPts val="600"/>
              </a:spcAft>
              <a:buNone/>
            </a:pPr>
            <a:endParaRPr lang="en-GB"/>
          </a:p>
          <a:p>
            <a:pPr marL="0" indent="0">
              <a:lnSpc>
                <a:spcPct val="115000"/>
              </a:lnSpc>
              <a:spcAft>
                <a:spcPts val="600"/>
              </a:spcAft>
              <a:buNone/>
            </a:pPr>
            <a:r>
              <a:rPr lang="en-GB"/>
              <a:t>• We use our funding and relationships to help create stronger, more connected communities.</a:t>
            </a:r>
          </a:p>
          <a:p>
            <a:pPr marL="0" indent="0">
              <a:lnSpc>
                <a:spcPct val="115000"/>
              </a:lnSpc>
              <a:spcAft>
                <a:spcPts val="600"/>
              </a:spcAft>
              <a:buNone/>
            </a:pPr>
            <a:endParaRPr lang="en-GB"/>
          </a:p>
          <a:p>
            <a:pPr marL="0" indent="0">
              <a:lnSpc>
                <a:spcPct val="115000"/>
              </a:lnSpc>
              <a:spcAft>
                <a:spcPts val="600"/>
              </a:spcAft>
              <a:buNone/>
            </a:pPr>
            <a:r>
              <a:rPr lang="en-GB"/>
              <a:t>• We support charities and community organisations across the UK to be vibrant, diverse and active.</a:t>
            </a:r>
          </a:p>
        </p:txBody>
      </p:sp>
    </p:spTree>
    <p:extLst>
      <p:ext uri="{BB962C8B-B14F-4D97-AF65-F5344CB8AC3E}">
        <p14:creationId xmlns:p14="http://schemas.microsoft.com/office/powerpoint/2010/main" val="4263812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2"/>
          </p:nvPr>
        </p:nvSpPr>
        <p:spPr>
          <a:xfrm>
            <a:off x="3721034" y="401433"/>
            <a:ext cx="6098470" cy="678466"/>
          </a:xfrm>
        </p:spPr>
        <p:txBody>
          <a:bodyPr>
            <a:normAutofit/>
          </a:bodyPr>
          <a:lstStyle/>
          <a:p>
            <a:r>
              <a:rPr lang="en-US" sz="3600"/>
              <a:t>Our principles</a:t>
            </a:r>
          </a:p>
        </p:txBody>
      </p:sp>
      <p:sp>
        <p:nvSpPr>
          <p:cNvPr id="4" name="Text Placeholder 3"/>
          <p:cNvSpPr>
            <a:spLocks noGrp="1"/>
          </p:cNvSpPr>
          <p:nvPr>
            <p:ph type="body" sz="quarter" idx="24"/>
          </p:nvPr>
        </p:nvSpPr>
        <p:spPr>
          <a:xfrm>
            <a:off x="3721034" y="1273683"/>
            <a:ext cx="5941474" cy="5430593"/>
          </a:xfrm>
        </p:spPr>
        <p:txBody>
          <a:bodyPr>
            <a:normAutofit fontScale="92500"/>
          </a:bodyPr>
          <a:lstStyle/>
          <a:p>
            <a:r>
              <a:rPr lang="en-GB" b="1">
                <a:solidFill>
                  <a:schemeClr val="tx2"/>
                </a:solidFill>
              </a:rPr>
              <a:t>People Led</a:t>
            </a:r>
          </a:p>
          <a:p>
            <a:r>
              <a:rPr lang="en-GB"/>
              <a:t>Ensuring the people you work with are meaningfully involved in the development, design and delivery of your work. </a:t>
            </a:r>
          </a:p>
          <a:p>
            <a:endParaRPr lang="en-GB"/>
          </a:p>
          <a:p>
            <a:pPr>
              <a:lnSpc>
                <a:spcPct val="135000"/>
              </a:lnSpc>
            </a:pPr>
            <a:r>
              <a:rPr lang="en-GB" b="1">
                <a:solidFill>
                  <a:schemeClr val="tx2"/>
                </a:solidFill>
              </a:rPr>
              <a:t>Strengths based</a:t>
            </a:r>
          </a:p>
          <a:p>
            <a:r>
              <a:rPr lang="en-GB"/>
              <a:t>Supporting people and communities to build on the knowledge, skills and experience they already have to make the changes they want. </a:t>
            </a:r>
          </a:p>
          <a:p>
            <a:endParaRPr lang="en-GB"/>
          </a:p>
          <a:p>
            <a:pPr>
              <a:lnSpc>
                <a:spcPct val="145000"/>
              </a:lnSpc>
            </a:pPr>
            <a:r>
              <a:rPr lang="en-GB" b="1">
                <a:solidFill>
                  <a:schemeClr val="tx2"/>
                </a:solidFill>
              </a:rPr>
              <a:t>Connected</a:t>
            </a:r>
          </a:p>
          <a:p>
            <a:r>
              <a:rPr lang="en-GB"/>
              <a:t>Demonstrating a good understanding of other activities and services in the community and showing how your proposal will complement these.</a:t>
            </a:r>
          </a:p>
          <a:p>
            <a:endParaRPr lang="en-GB"/>
          </a:p>
        </p:txBody>
      </p:sp>
      <p:pic>
        <p:nvPicPr>
          <p:cNvPr id="11" name="Content Placeholder 8">
            <a:extLst>
              <a:ext uri="{FF2B5EF4-FFF2-40B4-BE49-F238E27FC236}">
                <a16:creationId xmlns:a16="http://schemas.microsoft.com/office/drawing/2014/main" id="{6BB1B400-79E5-024C-B139-DA818A4098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5004" y="740666"/>
            <a:ext cx="2774787" cy="1869448"/>
          </a:xfrm>
          <a:prstGeom prst="rect">
            <a:avLst/>
          </a:prstGeom>
          <a:ln w="38100">
            <a:solidFill>
              <a:srgbClr val="E6007E"/>
            </a:solidFill>
          </a:ln>
        </p:spPr>
      </p:pic>
      <p:pic>
        <p:nvPicPr>
          <p:cNvPr id="12" name="Content Placeholder 7">
            <a:extLst>
              <a:ext uri="{FF2B5EF4-FFF2-40B4-BE49-F238E27FC236}">
                <a16:creationId xmlns:a16="http://schemas.microsoft.com/office/drawing/2014/main" id="{EB512B22-15C5-D84E-B776-80471198DA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5006" y="2610114"/>
            <a:ext cx="2774786" cy="1908102"/>
          </a:xfrm>
          <a:prstGeom prst="rect">
            <a:avLst/>
          </a:prstGeom>
          <a:ln w="38100">
            <a:solidFill>
              <a:srgbClr val="E6007E"/>
            </a:solidFill>
          </a:ln>
        </p:spPr>
      </p:pic>
      <p:pic>
        <p:nvPicPr>
          <p:cNvPr id="13" name="Content Placeholder 11">
            <a:extLst>
              <a:ext uri="{FF2B5EF4-FFF2-40B4-BE49-F238E27FC236}">
                <a16:creationId xmlns:a16="http://schemas.microsoft.com/office/drawing/2014/main" id="{46A7F88D-7DA7-BE43-9FE2-97DD181208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5006" y="4518216"/>
            <a:ext cx="2774785" cy="1951753"/>
          </a:xfrm>
          <a:prstGeom prst="rect">
            <a:avLst/>
          </a:prstGeom>
          <a:ln w="38100">
            <a:solidFill>
              <a:srgbClr val="E6007E"/>
            </a:solidFill>
          </a:ln>
        </p:spPr>
      </p:pic>
    </p:spTree>
    <p:extLst>
      <p:ext uri="{BB962C8B-B14F-4D97-AF65-F5344CB8AC3E}">
        <p14:creationId xmlns:p14="http://schemas.microsoft.com/office/powerpoint/2010/main" val="2928959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1"/>
          </p:nvPr>
        </p:nvSpPr>
        <p:spPr>
          <a:xfrm>
            <a:off x="760238" y="680423"/>
            <a:ext cx="9220504" cy="685177"/>
          </a:xfrm>
        </p:spPr>
        <p:txBody>
          <a:bodyPr>
            <a:normAutofit/>
          </a:bodyPr>
          <a:lstStyle/>
          <a:p>
            <a:r>
              <a:rPr lang="en-GB" sz="3600"/>
              <a:t>Our approach</a:t>
            </a:r>
          </a:p>
        </p:txBody>
      </p:sp>
      <p:sp>
        <p:nvSpPr>
          <p:cNvPr id="2" name="TextBox 1">
            <a:extLst>
              <a:ext uri="{FF2B5EF4-FFF2-40B4-BE49-F238E27FC236}">
                <a16:creationId xmlns:a16="http://schemas.microsoft.com/office/drawing/2014/main" id="{2E240289-F070-4227-9165-BE04B8A9EF8B}"/>
              </a:ext>
            </a:extLst>
          </p:cNvPr>
          <p:cNvSpPr txBox="1"/>
          <p:nvPr/>
        </p:nvSpPr>
        <p:spPr>
          <a:xfrm>
            <a:off x="760238" y="1675822"/>
            <a:ext cx="8846530" cy="4093428"/>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GB" sz="2800">
                <a:latin typeface="Trebuchet MS" panose="020B0603020202020204" pitchFamily="34" charset="0"/>
              </a:rPr>
              <a:t>Open to all </a:t>
            </a:r>
          </a:p>
          <a:p>
            <a:pPr marL="285750" indent="-285750">
              <a:lnSpc>
                <a:spcPct val="200000"/>
              </a:lnSpc>
              <a:buFont typeface="Arial" panose="020B0604020202020204" pitchFamily="34" charset="0"/>
              <a:buChar char="•"/>
            </a:pPr>
            <a:r>
              <a:rPr lang="en-GB" sz="2800">
                <a:latin typeface="Trebuchet MS" panose="020B0603020202020204" pitchFamily="34" charset="0"/>
              </a:rPr>
              <a:t>Flexible </a:t>
            </a:r>
          </a:p>
          <a:p>
            <a:pPr marL="285750" indent="-285750">
              <a:lnSpc>
                <a:spcPct val="200000"/>
              </a:lnSpc>
              <a:buFont typeface="Arial" panose="020B0604020202020204" pitchFamily="34" charset="0"/>
              <a:buChar char="•"/>
            </a:pPr>
            <a:r>
              <a:rPr lang="en-GB" sz="2800">
                <a:latin typeface="Trebuchet MS" panose="020B0603020202020204" pitchFamily="34" charset="0"/>
              </a:rPr>
              <a:t>Proportionate</a:t>
            </a:r>
          </a:p>
          <a:p>
            <a:pPr marL="285750" indent="-285750">
              <a:lnSpc>
                <a:spcPct val="200000"/>
              </a:lnSpc>
              <a:buFont typeface="Arial" panose="020B0604020202020204" pitchFamily="34" charset="0"/>
              <a:buChar char="•"/>
            </a:pPr>
            <a:r>
              <a:rPr lang="en-GB" sz="2800">
                <a:latin typeface="Trebuchet MS" panose="020B0603020202020204" pitchFamily="34" charset="0"/>
              </a:rPr>
              <a:t>Conversational </a:t>
            </a:r>
          </a:p>
          <a:p>
            <a:r>
              <a:rPr lang="en-GB"/>
              <a:t> </a:t>
            </a:r>
          </a:p>
          <a:p>
            <a:endParaRPr lang="en-GB"/>
          </a:p>
        </p:txBody>
      </p:sp>
      <p:pic>
        <p:nvPicPr>
          <p:cNvPr id="6" name="Picture 2">
            <a:extLst>
              <a:ext uri="{FF2B5EF4-FFF2-40B4-BE49-F238E27FC236}">
                <a16:creationId xmlns:a16="http://schemas.microsoft.com/office/drawing/2014/main" id="{CAC51991-0532-46D6-8533-DE162DBE1F9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51422" y="630132"/>
            <a:ext cx="3952474" cy="2635189"/>
          </a:xfrm>
          <a:prstGeom prst="rect">
            <a:avLst/>
          </a:prstGeom>
          <a:noFill/>
          <a:ln w="38100">
            <a:solidFill>
              <a:srgbClr val="E6007E"/>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4B3573D-9191-402B-96CE-DFFD36A7180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34072" y="3482670"/>
            <a:ext cx="3952475" cy="2634572"/>
          </a:xfrm>
          <a:prstGeom prst="rect">
            <a:avLst/>
          </a:prstGeom>
          <a:noFill/>
          <a:ln w="38100">
            <a:solidFill>
              <a:srgbClr val="E6007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494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22"/>
          </p:nvPr>
        </p:nvSpPr>
        <p:spPr>
          <a:xfrm>
            <a:off x="687512" y="337777"/>
            <a:ext cx="6106564" cy="685177"/>
          </a:xfrm>
        </p:spPr>
        <p:txBody>
          <a:bodyPr>
            <a:normAutofit/>
          </a:bodyPr>
          <a:lstStyle/>
          <a:p>
            <a:r>
              <a:rPr lang="en-GB" sz="3600"/>
              <a:t>Our priorities in England</a:t>
            </a:r>
          </a:p>
        </p:txBody>
      </p:sp>
      <p:sp>
        <p:nvSpPr>
          <p:cNvPr id="7" name="Text Placeholder 6"/>
          <p:cNvSpPr>
            <a:spLocks noGrp="1"/>
          </p:cNvSpPr>
          <p:nvPr>
            <p:ph type="body" sz="quarter" idx="24"/>
          </p:nvPr>
        </p:nvSpPr>
        <p:spPr>
          <a:xfrm>
            <a:off x="2671062" y="1361728"/>
            <a:ext cx="6801426" cy="5616624"/>
          </a:xfrm>
        </p:spPr>
        <p:txBody>
          <a:bodyPr>
            <a:normAutofit fontScale="85000" lnSpcReduction="10000"/>
          </a:bodyPr>
          <a:lstStyle/>
          <a:p>
            <a:pPr>
              <a:buClr>
                <a:schemeClr val="tx2"/>
              </a:buClr>
            </a:pPr>
            <a:r>
              <a:rPr lang="en-US" sz="2400" dirty="0">
                <a:solidFill>
                  <a:schemeClr val="tx2"/>
                </a:solidFill>
              </a:rPr>
              <a:t>Stronger relationships</a:t>
            </a:r>
            <a:r>
              <a:rPr lang="en-US" sz="2400" dirty="0"/>
              <a:t> </a:t>
            </a:r>
          </a:p>
          <a:p>
            <a:pPr>
              <a:buClr>
                <a:schemeClr val="tx2"/>
              </a:buClr>
            </a:pPr>
            <a:r>
              <a:rPr lang="en-US" sz="2400" dirty="0"/>
              <a:t>We support ideas that bring people together, strengthening relationships in and across communities</a:t>
            </a:r>
          </a:p>
          <a:p>
            <a:pPr>
              <a:buClr>
                <a:schemeClr val="tx2"/>
              </a:buClr>
            </a:pPr>
            <a:endParaRPr lang="en-US" sz="2400" dirty="0"/>
          </a:p>
          <a:p>
            <a:pPr>
              <a:buClr>
                <a:schemeClr val="tx2"/>
              </a:buClr>
            </a:pPr>
            <a:endParaRPr lang="en-US" sz="2400" dirty="0"/>
          </a:p>
          <a:p>
            <a:pPr>
              <a:lnSpc>
                <a:spcPct val="120000"/>
              </a:lnSpc>
            </a:pPr>
            <a:r>
              <a:rPr lang="en-US" altLang="en-US" sz="2400" dirty="0">
                <a:solidFill>
                  <a:schemeClr val="tx2"/>
                </a:solidFill>
                <a:latin typeface="Trebuchet MS" panose="020B0603020202020204" pitchFamily="34" charset="0"/>
              </a:rPr>
              <a:t>Shared and sustainable places and spaces</a:t>
            </a:r>
          </a:p>
          <a:p>
            <a:pPr>
              <a:lnSpc>
                <a:spcPct val="120000"/>
              </a:lnSpc>
            </a:pPr>
            <a:r>
              <a:rPr lang="en-US" altLang="en-US" sz="2400" dirty="0">
                <a:solidFill>
                  <a:srgbClr val="000000"/>
                </a:solidFill>
                <a:latin typeface="Trebuchet MS" panose="020B0603020202020204" pitchFamily="34" charset="0"/>
              </a:rPr>
              <a:t>We support people to shape and sustain the places that matter to them, like a park, community </a:t>
            </a:r>
            <a:r>
              <a:rPr lang="en-US" altLang="en-US" sz="2400" dirty="0" err="1">
                <a:solidFill>
                  <a:srgbClr val="000000"/>
                </a:solidFill>
                <a:latin typeface="Trebuchet MS" panose="020B0603020202020204" pitchFamily="34" charset="0"/>
              </a:rPr>
              <a:t>centre</a:t>
            </a:r>
            <a:r>
              <a:rPr lang="en-US" altLang="en-US" sz="2400" dirty="0">
                <a:solidFill>
                  <a:srgbClr val="000000"/>
                </a:solidFill>
                <a:latin typeface="Trebuchet MS" panose="020B0603020202020204" pitchFamily="34" charset="0"/>
              </a:rPr>
              <a:t> or online network </a:t>
            </a:r>
          </a:p>
          <a:p>
            <a:pPr>
              <a:lnSpc>
                <a:spcPct val="120000"/>
              </a:lnSpc>
            </a:pPr>
            <a:endParaRPr lang="en-US" altLang="en-US" sz="2400" dirty="0">
              <a:solidFill>
                <a:srgbClr val="000000"/>
              </a:solidFill>
              <a:latin typeface="Trebuchet MS" panose="020B0603020202020204" pitchFamily="34" charset="0"/>
            </a:endParaRPr>
          </a:p>
          <a:p>
            <a:pPr>
              <a:lnSpc>
                <a:spcPct val="120000"/>
              </a:lnSpc>
            </a:pPr>
            <a:endParaRPr lang="en-US" altLang="en-US" sz="2400" dirty="0">
              <a:solidFill>
                <a:srgbClr val="000000"/>
              </a:solidFill>
              <a:latin typeface="Trebuchet MS" panose="020B0603020202020204" pitchFamily="34" charset="0"/>
            </a:endParaRPr>
          </a:p>
          <a:p>
            <a:pPr>
              <a:lnSpc>
                <a:spcPct val="120000"/>
              </a:lnSpc>
            </a:pPr>
            <a:r>
              <a:rPr lang="en-US" altLang="en-US" sz="2400" dirty="0">
                <a:solidFill>
                  <a:schemeClr val="tx2"/>
                </a:solidFill>
                <a:latin typeface="Trebuchet MS" panose="020B0603020202020204" pitchFamily="34" charset="0"/>
              </a:rPr>
              <a:t>Early action to prevent problems and tackle disadvantage</a:t>
            </a:r>
          </a:p>
          <a:p>
            <a:pPr>
              <a:lnSpc>
                <a:spcPct val="120000"/>
              </a:lnSpc>
            </a:pPr>
            <a:r>
              <a:rPr lang="en-US" altLang="en-US" sz="2400" dirty="0">
                <a:solidFill>
                  <a:srgbClr val="000000"/>
                </a:solidFill>
                <a:latin typeface="Trebuchet MS" panose="020B0603020202020204" pitchFamily="34" charset="0"/>
              </a:rPr>
              <a:t>We support activity that empowers people to fulfil their potential, working to address problems at the earliest possible stage</a:t>
            </a:r>
          </a:p>
          <a:p>
            <a:pPr>
              <a:lnSpc>
                <a:spcPct val="120000"/>
              </a:lnSpc>
            </a:pPr>
            <a:endParaRPr lang="en-US" altLang="en-US" sz="2400" dirty="0">
              <a:solidFill>
                <a:srgbClr val="000000"/>
              </a:solidFill>
              <a:latin typeface="Trebuchet MS" panose="020B0603020202020204" pitchFamily="34" charset="0"/>
            </a:endParaRPr>
          </a:p>
          <a:p>
            <a:pPr marL="457200" indent="-457200">
              <a:lnSpc>
                <a:spcPct val="120000"/>
              </a:lnSpc>
              <a:buFont typeface="+mj-lt"/>
              <a:buAutoNum type="arabicPeriod"/>
            </a:pPr>
            <a:endParaRPr lang="en-US" altLang="en-US" sz="2400" dirty="0">
              <a:solidFill>
                <a:srgbClr val="000000"/>
              </a:solidFill>
              <a:latin typeface="Trebuchet MS" panose="020B0603020202020204" pitchFamily="34" charset="0"/>
            </a:endParaRPr>
          </a:p>
          <a:p>
            <a:endParaRPr lang="en-GB" dirty="0"/>
          </a:p>
        </p:txBody>
      </p:sp>
      <p:grpSp>
        <p:nvGrpSpPr>
          <p:cNvPr id="10" name="Group 9">
            <a:extLst>
              <a:ext uri="{FF2B5EF4-FFF2-40B4-BE49-F238E27FC236}">
                <a16:creationId xmlns:a16="http://schemas.microsoft.com/office/drawing/2014/main" id="{9F91262D-2DC3-AD4D-AC97-9A54F736FA77}"/>
              </a:ext>
            </a:extLst>
          </p:cNvPr>
          <p:cNvGrpSpPr/>
          <p:nvPr/>
        </p:nvGrpSpPr>
        <p:grpSpPr>
          <a:xfrm>
            <a:off x="687512" y="1259727"/>
            <a:ext cx="1696604" cy="5430593"/>
            <a:chOff x="809933" y="971695"/>
            <a:chExt cx="1696604" cy="5430593"/>
          </a:xfrm>
        </p:grpSpPr>
        <p:pic>
          <p:nvPicPr>
            <p:cNvPr id="11" name="Picture 2">
              <a:extLst>
                <a:ext uri="{FF2B5EF4-FFF2-40B4-BE49-F238E27FC236}">
                  <a16:creationId xmlns:a16="http://schemas.microsoft.com/office/drawing/2014/main" id="{8876E2A6-61F7-D74C-98CE-549A9C9BF90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9933" y="971695"/>
              <a:ext cx="1663220" cy="15634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9665754C-C82A-B840-B8D2-A0047D3FF5B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54669" y="2873897"/>
              <a:ext cx="1584176" cy="15948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068ABBA4-3BD9-3E4D-B885-72ED9BD25FC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56734" y="4807479"/>
              <a:ext cx="1649803" cy="159480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73925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8FC8882-6D87-4BAC-8F56-8A07F9673A90}"/>
              </a:ext>
            </a:extLst>
          </p:cNvPr>
          <p:cNvSpPr>
            <a:spLocks noGrp="1"/>
          </p:cNvSpPr>
          <p:nvPr>
            <p:ph type="body" sz="quarter" idx="22"/>
          </p:nvPr>
        </p:nvSpPr>
        <p:spPr>
          <a:xfrm>
            <a:off x="584200" y="543066"/>
            <a:ext cx="9223513" cy="836179"/>
          </a:xfrm>
        </p:spPr>
        <p:txBody>
          <a:bodyPr vert="horz" lIns="91440" tIns="45720" rIns="91440" bIns="45720" rtlCol="0" anchor="t">
            <a:noAutofit/>
          </a:bodyPr>
          <a:lstStyle/>
          <a:p>
            <a:r>
              <a:rPr lang="en-GB" sz="3200">
                <a:latin typeface="Rockwell"/>
              </a:rPr>
              <a:t>Our priorities in response to the pandemic</a:t>
            </a:r>
            <a:endParaRPr lang="en-GB" sz="3200"/>
          </a:p>
        </p:txBody>
      </p:sp>
      <p:sp>
        <p:nvSpPr>
          <p:cNvPr id="8" name="Rectangle 7">
            <a:extLst>
              <a:ext uri="{FF2B5EF4-FFF2-40B4-BE49-F238E27FC236}">
                <a16:creationId xmlns:a16="http://schemas.microsoft.com/office/drawing/2014/main" id="{805138EE-1C90-4E0F-B23A-451B2B173AA0}"/>
              </a:ext>
            </a:extLst>
          </p:cNvPr>
          <p:cNvSpPr/>
          <p:nvPr/>
        </p:nvSpPr>
        <p:spPr>
          <a:xfrm>
            <a:off x="584200" y="1515652"/>
            <a:ext cx="9010374" cy="2979277"/>
          </a:xfrm>
          <a:prstGeom prst="rect">
            <a:avLst/>
          </a:prstGeom>
        </p:spPr>
        <p:txBody>
          <a:bodyPr wrap="square">
            <a:spAutoFit/>
          </a:bodyPr>
          <a:lstStyle/>
          <a:p>
            <a:pPr defTabSz="1097280"/>
            <a:r>
              <a:rPr lang="en-GB" sz="2000" dirty="0">
                <a:latin typeface="Trebuchet MS" panose="020B0603020202020204" pitchFamily="34" charset="0"/>
                <a:ea typeface="Calibri" panose="020F0502020204030204" pitchFamily="34" charset="0"/>
                <a:cs typeface="Times New Roman" panose="02020603050405020304" pitchFamily="18" charset="0"/>
              </a:rPr>
              <a:t>We'll continue to support people and </a:t>
            </a:r>
            <a:r>
              <a:rPr lang="en-GB" sz="2000" dirty="0">
                <a:latin typeface="Trebuchet MS" panose="020B0603020202020204" pitchFamily="34" charset="0"/>
              </a:rPr>
              <a:t>communities most adversely impacted by COVID-19</a:t>
            </a:r>
            <a:r>
              <a:rPr lang="en-GB" sz="2000" dirty="0">
                <a:latin typeface="Trebuchet MS" panose="020B0603020202020204" pitchFamily="34" charset="0"/>
                <a:ea typeface="Calibri" panose="020F0502020204030204" pitchFamily="34" charset="0"/>
                <a:cs typeface="Times New Roman" panose="02020603050405020304" pitchFamily="18" charset="0"/>
              </a:rPr>
              <a:t>. </a:t>
            </a:r>
          </a:p>
          <a:p>
            <a:pPr lvl="2" defTabSz="1097280"/>
            <a:endParaRPr lang="en-GB" sz="2000" dirty="0">
              <a:latin typeface="Trebuchet MS" panose="020B0603020202020204" pitchFamily="34" charset="0"/>
              <a:ea typeface="Calibri" panose="020F0502020204030204" pitchFamily="34" charset="0"/>
              <a:cs typeface="Times New Roman" panose="02020603050405020304" pitchFamily="18" charset="0"/>
            </a:endParaRPr>
          </a:p>
          <a:p>
            <a:r>
              <a:rPr lang="en-GB" sz="2000" dirty="0">
                <a:latin typeface="Trebuchet MS" panose="020B0603020202020204" pitchFamily="34" charset="0"/>
                <a:ea typeface="Calibri" panose="020F0502020204030204" pitchFamily="34" charset="0"/>
                <a:cs typeface="Times New Roman" panose="02020603050405020304" pitchFamily="18" charset="0"/>
              </a:rPr>
              <a:t>We want to d</a:t>
            </a:r>
            <a:r>
              <a:rPr lang="en-GB" sz="2000" dirty="0">
                <a:latin typeface="Trebuchet MS" panose="020B0603020202020204" pitchFamily="34" charset="0"/>
              </a:rPr>
              <a:t>o more than support organisations to survive; we want to support communities to thrive and grow. </a:t>
            </a:r>
            <a:r>
              <a:rPr lang="en-US" sz="2400" dirty="0">
                <a:solidFill>
                  <a:srgbClr val="FFFFFF"/>
                </a:solidFill>
                <a:latin typeface="Rockwell" pitchFamily="18"/>
              </a:rPr>
              <a:t>Northwestteam@tnlcommunityfund.org.uk</a:t>
            </a:r>
          </a:p>
          <a:p>
            <a:pPr defTabSz="1097280"/>
            <a:endParaRPr lang="en-GB" sz="2000" dirty="0">
              <a:latin typeface="Trebuchet MS" panose="020B0603020202020204" pitchFamily="34" charset="0"/>
            </a:endParaRPr>
          </a:p>
          <a:p>
            <a:pPr defTabSz="1097280"/>
            <a:endParaRPr lang="en-GB" sz="2200" dirty="0">
              <a:solidFill>
                <a:srgbClr val="000000"/>
              </a:solidFill>
              <a:latin typeface="Trebuchet MS" panose="020B0603020202020204" pitchFamily="34" charset="0"/>
            </a:endParaRPr>
          </a:p>
          <a:p>
            <a:pPr defTabSz="1097280"/>
            <a:endParaRPr lang="en-GB" sz="2160" dirty="0">
              <a:solidFill>
                <a:srgbClr val="000000"/>
              </a:solidFill>
              <a:latin typeface="Calibri"/>
            </a:endParaRPr>
          </a:p>
        </p:txBody>
      </p:sp>
      <p:pic>
        <p:nvPicPr>
          <p:cNvPr id="2050" name="Picture 2">
            <a:extLst>
              <a:ext uri="{FF2B5EF4-FFF2-40B4-BE49-F238E27FC236}">
                <a16:creationId xmlns:a16="http://schemas.microsoft.com/office/drawing/2014/main" id="{B39A5A5E-2E38-4925-A760-4ED5D5EEB0D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2126" y="3681415"/>
            <a:ext cx="3838710" cy="2559340"/>
          </a:xfrm>
          <a:prstGeom prst="rect">
            <a:avLst/>
          </a:prstGeom>
          <a:noFill/>
          <a:ln w="38100">
            <a:solidFill>
              <a:srgbClr val="E6007E"/>
            </a:solidFill>
          </a:ln>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8F7F3E7-3157-40A4-ACD8-BD76EDD4639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72433" y="3707455"/>
            <a:ext cx="3838710" cy="2559340"/>
          </a:xfrm>
          <a:prstGeom prst="rect">
            <a:avLst/>
          </a:prstGeom>
          <a:noFill/>
          <a:ln w="38100">
            <a:solidFill>
              <a:srgbClr val="E6007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065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8FC8882-6D87-4BAC-8F56-8A07F9673A90}"/>
              </a:ext>
            </a:extLst>
          </p:cNvPr>
          <p:cNvSpPr>
            <a:spLocks noGrp="1"/>
          </p:cNvSpPr>
          <p:nvPr>
            <p:ph type="body" sz="quarter" idx="22"/>
          </p:nvPr>
        </p:nvSpPr>
        <p:spPr>
          <a:xfrm>
            <a:off x="584200" y="543066"/>
            <a:ext cx="9223513" cy="836179"/>
          </a:xfrm>
        </p:spPr>
        <p:txBody>
          <a:bodyPr vert="horz" lIns="91440" tIns="45720" rIns="91440" bIns="45720" rtlCol="0" anchor="t">
            <a:noAutofit/>
          </a:bodyPr>
          <a:lstStyle/>
          <a:p>
            <a:r>
              <a:rPr lang="en-GB" sz="3200" dirty="0">
                <a:latin typeface="Rockwell"/>
              </a:rPr>
              <a:t>Our priorities in response to the cost of living</a:t>
            </a:r>
            <a:endParaRPr lang="en-GB" sz="3200" dirty="0"/>
          </a:p>
        </p:txBody>
      </p:sp>
      <p:pic>
        <p:nvPicPr>
          <p:cNvPr id="2050" name="Picture 2">
            <a:extLst>
              <a:ext uri="{FF2B5EF4-FFF2-40B4-BE49-F238E27FC236}">
                <a16:creationId xmlns:a16="http://schemas.microsoft.com/office/drawing/2014/main" id="{B39A5A5E-2E38-4925-A760-4ED5D5EEB0D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2126" y="3681415"/>
            <a:ext cx="3838710" cy="2559340"/>
          </a:xfrm>
          <a:prstGeom prst="rect">
            <a:avLst/>
          </a:prstGeom>
          <a:noFill/>
          <a:ln w="38100">
            <a:solidFill>
              <a:srgbClr val="E6007E"/>
            </a:solidFill>
          </a:ln>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8F7F3E7-3157-40A4-ACD8-BD76EDD4639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72433" y="3707455"/>
            <a:ext cx="3838710" cy="2559340"/>
          </a:xfrm>
          <a:prstGeom prst="rect">
            <a:avLst/>
          </a:prstGeom>
          <a:noFill/>
          <a:ln w="38100">
            <a:solidFill>
              <a:srgbClr val="E6007E"/>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8549DF9-D681-B640-6D76-9FAA864766FF}"/>
              </a:ext>
            </a:extLst>
          </p:cNvPr>
          <p:cNvSpPr txBox="1"/>
          <p:nvPr/>
        </p:nvSpPr>
        <p:spPr>
          <a:xfrm>
            <a:off x="742126" y="1379245"/>
            <a:ext cx="5080000" cy="2031325"/>
          </a:xfrm>
          <a:prstGeom prst="rect">
            <a:avLst/>
          </a:prstGeom>
          <a:noFill/>
        </p:spPr>
        <p:txBody>
          <a:bodyPr wrap="square">
            <a:spAutoFit/>
          </a:bodyPr>
          <a:lstStyle/>
          <a:p>
            <a:pPr marL="285750" indent="-285750">
              <a:buFont typeface="Arial" panose="020B0604020202020204" pitchFamily="34" charset="0"/>
              <a:buChar char="•"/>
            </a:pPr>
            <a:r>
              <a:rPr lang="en-GB" sz="1800" i="0" dirty="0">
                <a:effectLst/>
                <a:latin typeface="+mj-lt"/>
              </a:rPr>
              <a:t>We will keep all our funding open and available</a:t>
            </a:r>
          </a:p>
          <a:p>
            <a:pPr marL="285750" indent="-285750">
              <a:buFont typeface="Arial" panose="020B0604020202020204" pitchFamily="34" charset="0"/>
              <a:buChar char="•"/>
            </a:pPr>
            <a:r>
              <a:rPr lang="en-GB" dirty="0">
                <a:latin typeface="+mj-lt"/>
              </a:rPr>
              <a:t>We will be flexible and adaptable</a:t>
            </a:r>
          </a:p>
          <a:p>
            <a:pPr marL="285750" indent="-285750">
              <a:buFont typeface="Arial" panose="020B0604020202020204" pitchFamily="34" charset="0"/>
              <a:buChar char="•"/>
            </a:pPr>
            <a:r>
              <a:rPr lang="en-GB" dirty="0">
                <a:latin typeface="+mj-lt"/>
              </a:rPr>
              <a:t>Our commitment to people and communities remains a constant</a:t>
            </a:r>
          </a:p>
          <a:p>
            <a:pPr marL="285750" indent="-285750">
              <a:buFont typeface="Arial" panose="020B0604020202020204" pitchFamily="34" charset="0"/>
              <a:buChar char="•"/>
            </a:pPr>
            <a:r>
              <a:rPr lang="en-GB" dirty="0">
                <a:latin typeface="+mj-lt"/>
              </a:rPr>
              <a:t>We will work with others to draw on knowledge, insight and foresight</a:t>
            </a:r>
          </a:p>
          <a:p>
            <a:pPr marL="285750" indent="-285750">
              <a:buFont typeface="Arial" panose="020B0604020202020204" pitchFamily="34" charset="0"/>
              <a:buChar char="•"/>
            </a:pPr>
            <a:endParaRPr lang="en-GB" dirty="0">
              <a:latin typeface="+mj-lt"/>
            </a:endParaRPr>
          </a:p>
        </p:txBody>
      </p:sp>
    </p:spTree>
    <p:extLst>
      <p:ext uri="{BB962C8B-B14F-4D97-AF65-F5344CB8AC3E}">
        <p14:creationId xmlns:p14="http://schemas.microsoft.com/office/powerpoint/2010/main" val="987816140"/>
      </p:ext>
    </p:extLst>
  </p:cSld>
  <p:clrMapOvr>
    <a:masterClrMapping/>
  </p:clrMapOvr>
</p:sld>
</file>

<file path=ppt/theme/theme1.xml><?xml version="1.0" encoding="utf-8"?>
<a:theme xmlns:a="http://schemas.openxmlformats.org/drawingml/2006/main" name="Office Theme">
  <a:themeElements>
    <a:clrScheme name="TNLCF Colour Palette">
      <a:dk1>
        <a:srgbClr val="000000"/>
      </a:dk1>
      <a:lt1>
        <a:srgbClr val="FFFFFF"/>
      </a:lt1>
      <a:dk2>
        <a:srgbClr val="E6007E"/>
      </a:dk2>
      <a:lt2>
        <a:srgbClr val="5C003A"/>
      </a:lt2>
      <a:accent1>
        <a:srgbClr val="002B57"/>
      </a:accent1>
      <a:accent2>
        <a:srgbClr val="51AE32"/>
      </a:accent2>
      <a:accent3>
        <a:srgbClr val="009098"/>
      </a:accent3>
      <a:accent4>
        <a:srgbClr val="0075B0"/>
      </a:accent4>
      <a:accent5>
        <a:srgbClr val="FDC300"/>
      </a:accent5>
      <a:accent6>
        <a:srgbClr val="EA590C"/>
      </a:accent6>
      <a:hlink>
        <a:srgbClr val="E6007E"/>
      </a:hlink>
      <a:folHlink>
        <a:srgbClr val="5C003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ulfilling Lives. Supporting People with Multiple Disadvantage New" id="{7121994C-C909-4E90-A32D-29331E255589}" vid="{3180BABA-3B94-4226-B1DD-0D5E45B427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rogramme xmlns="29e180ee-e0f5-4905-8951-49a76efe4b85" xsi:nil="true"/>
    <Document_x0020_Type xmlns="29e180ee-e0f5-4905-8951-49a76efe4b85">Staff Guidance</Document_x0020_Type>
    <SharedWithUsers xmlns="b67665f1-2688-4745-8cf7-2dd359fb7bd2">
      <UserInfo>
        <DisplayName>England-North West Regional Team-TM Members</DisplayName>
        <AccountId>4834</AccountId>
        <AccountType/>
      </UserInfo>
      <UserInfo>
        <DisplayName>Anna Maria Alberici</DisplayName>
        <AccountId>4258</AccountId>
        <AccountType/>
      </UserInfo>
      <UserInfo>
        <DisplayName>Miaya DangolKC</DisplayName>
        <AccountId>4195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CA6A5058C6C1418EA73849B59EB86A" ma:contentTypeVersion="13" ma:contentTypeDescription="Create a new document." ma:contentTypeScope="" ma:versionID="3bff803361b4bd81dc19f567402061b3">
  <xsd:schema xmlns:xsd="http://www.w3.org/2001/XMLSchema" xmlns:xs="http://www.w3.org/2001/XMLSchema" xmlns:p="http://schemas.microsoft.com/office/2006/metadata/properties" xmlns:ns2="b67665f1-2688-4745-8cf7-2dd359fb7bd2" xmlns:ns3="29e180ee-e0f5-4905-8951-49a76efe4b85" targetNamespace="http://schemas.microsoft.com/office/2006/metadata/properties" ma:root="true" ma:fieldsID="b8be81b65e9194dcc809d899c588fc3d" ns2:_="" ns3:_="">
    <xsd:import namespace="b67665f1-2688-4745-8cf7-2dd359fb7bd2"/>
    <xsd:import namespace="29e180ee-e0f5-4905-8951-49a76efe4b8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Document_x0020_Type" minOccurs="0"/>
                <xsd:element ref="ns3:Program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7665f1-2688-4745-8cf7-2dd359fb7b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e180ee-e0f5-4905-8951-49a76efe4b8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Document_x0020_Type" ma:index="19" nillable="true" ma:displayName="Document Type" ma:default="Staff Guidance" ma:format="Dropdown" ma:internalName="Document_x0020_Type">
      <xsd:simpleType>
        <xsd:restriction base="dms:Choice">
          <xsd:enumeration value="Staff Guidance"/>
          <xsd:enumeration value="Customer Guidance"/>
          <xsd:enumeration value="Template - staff"/>
          <xsd:enumeration value="Template - customer"/>
          <xsd:enumeration value="Application Form"/>
          <xsd:enumeration value="Training/Support Materials"/>
          <xsd:enumeration value="Internal Communication"/>
        </xsd:restriction>
      </xsd:simpleType>
    </xsd:element>
    <xsd:element name="Programme" ma:index="20" nillable="true" ma:displayName="Programme" ma:format="Dropdown" ma:internalName="Programme">
      <xsd:simpleType>
        <xsd:restriction base="dms:Choice">
          <xsd:enumeration value="Reaching Communities"/>
          <xsd:enumeration value="Partnerships"/>
          <xsd:enumeration value="RC &amp; Partnerships"/>
          <xsd:enumeration value="NLA4A"/>
          <xsd:enumeration value="All Responsive Fundin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06E231-52A1-433F-9372-286F989164A4}">
  <ds:schemaRefs>
    <ds:schemaRef ds:uri="29e180ee-e0f5-4905-8951-49a76efe4b85"/>
    <ds:schemaRef ds:uri="637c5185-4b21-4966-8be9-04983363f4e7"/>
    <ds:schemaRef ds:uri="b67665f1-2688-4745-8cf7-2dd359fb7bd2"/>
    <ds:schemaRef ds:uri="f4d70eb4-01ba-403e-8834-ea5edf6d813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1B44822-CECB-42EA-BB35-AA9E44ADDF03}">
  <ds:schemaRefs>
    <ds:schemaRef ds:uri="http://schemas.microsoft.com/sharepoint/v3/contenttype/forms"/>
  </ds:schemaRefs>
</ds:datastoreItem>
</file>

<file path=customXml/itemProps3.xml><?xml version="1.0" encoding="utf-8"?>
<ds:datastoreItem xmlns:ds="http://schemas.openxmlformats.org/officeDocument/2006/customXml" ds:itemID="{034A943B-F156-44FC-A25E-67E96D8692A6}">
  <ds:schemaRefs>
    <ds:schemaRef ds:uri="29e180ee-e0f5-4905-8951-49a76efe4b85"/>
    <ds:schemaRef ds:uri="b67665f1-2688-4745-8cf7-2dd359fb7b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1900</Words>
  <Application>Microsoft Office PowerPoint</Application>
  <PresentationFormat>Custom</PresentationFormat>
  <Paragraphs>192</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Halliwell</dc:creator>
  <cp:lastModifiedBy>John Jatto</cp:lastModifiedBy>
  <cp:revision>11</cp:revision>
  <dcterms:created xsi:type="dcterms:W3CDTF">2021-01-06T10:41:19Z</dcterms:created>
  <dcterms:modified xsi:type="dcterms:W3CDTF">2022-11-08T14:57:18Z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0x010100A8CA6A5058C6C1418EA73849B59EB86A</vt:lpwstr>
  </property>
</Properties>
</file>