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0" r:id="rId6"/>
    <p:sldId id="257" r:id="rId7"/>
    <p:sldId id="285" r:id="rId8"/>
    <p:sldId id="287" r:id="rId9"/>
    <p:sldId id="261" r:id="rId10"/>
    <p:sldId id="283" r:id="rId11"/>
    <p:sldId id="282"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269" userDrawn="1">
          <p15:clr>
            <a:srgbClr val="A4A3A4"/>
          </p15:clr>
        </p15:guide>
        <p15:guide id="4" pos="2807" userDrawn="1">
          <p15:clr>
            <a:srgbClr val="A4A3A4"/>
          </p15:clr>
        </p15:guide>
        <p15:guide id="5" pos="408" userDrawn="1">
          <p15:clr>
            <a:srgbClr val="A4A3A4"/>
          </p15:clr>
        </p15:guide>
        <p15:guide id="7" orient="horz" pos="30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FF"/>
    <a:srgbClr val="25CBFF"/>
    <a:srgbClr val="2FB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916DD-B837-D70A-37B1-DDCF0BE6CA89}" v="95" dt="2022-11-08T15:32:13.746"/>
    <p1510:client id="{9F6D2634-1861-4103-92BA-DE26CC5182E8}" v="2495" dt="2022-11-08T16:09:20.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0327" autoAdjust="0"/>
  </p:normalViewPr>
  <p:slideViewPr>
    <p:cSldViewPr snapToGrid="0" showGuides="1">
      <p:cViewPr varScale="1">
        <p:scale>
          <a:sx n="74" d="100"/>
          <a:sy n="74" d="100"/>
        </p:scale>
        <p:origin x="1224" y="67"/>
      </p:cViewPr>
      <p:guideLst>
        <p:guide pos="3840"/>
        <p:guide pos="5269"/>
        <p:guide pos="2807"/>
        <p:guide pos="408"/>
        <p:guide orient="horz" pos="30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7327B-ED13-4AC7-98BB-1F12ABCF0B7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84E0CC-EAF0-486E-AD39-988A676AC506}">
      <dgm:prSet custT="1"/>
      <dgm:spPr/>
      <dgm:t>
        <a:bodyPr/>
        <a:lstStyle/>
        <a:p>
          <a:r>
            <a:rPr lang="en-GB" sz="3200" b="1" dirty="0"/>
            <a:t>The headlines are stark:</a:t>
          </a:r>
          <a:endParaRPr lang="en-US" sz="3200" dirty="0"/>
        </a:p>
      </dgm:t>
    </dgm:pt>
    <dgm:pt modelId="{D39B11EA-A0F5-438D-97B3-8953BBBD1976}" type="parTrans" cxnId="{393A77EC-3C12-483C-A19F-9CDBB205DC9D}">
      <dgm:prSet/>
      <dgm:spPr/>
      <dgm:t>
        <a:bodyPr/>
        <a:lstStyle/>
        <a:p>
          <a:endParaRPr lang="en-US"/>
        </a:p>
      </dgm:t>
    </dgm:pt>
    <dgm:pt modelId="{4A2FC84A-2D3B-4CD8-BD4D-CE892EA1EBDA}" type="sibTrans" cxnId="{393A77EC-3C12-483C-A19F-9CDBB205DC9D}">
      <dgm:prSet/>
      <dgm:spPr/>
      <dgm:t>
        <a:bodyPr/>
        <a:lstStyle/>
        <a:p>
          <a:endParaRPr lang="en-US"/>
        </a:p>
      </dgm:t>
    </dgm:pt>
    <dgm:pt modelId="{1189F5D7-180F-4881-903A-1F702C469972}">
      <dgm:prSet/>
      <dgm:spPr/>
      <dgm:t>
        <a:bodyPr/>
        <a:lstStyle/>
        <a:p>
          <a:pPr algn="l"/>
          <a:r>
            <a:rPr lang="en-GB" dirty="0"/>
            <a:t>Research by the Food Foundation has shown that hunger levels have more than doubled since January. In September nearly 10 million adults and four million children were unable to eat regular meals. This is more than the early weeks of the first lockdown during covid.</a:t>
          </a:r>
          <a:endParaRPr lang="en-US" dirty="0"/>
        </a:p>
      </dgm:t>
    </dgm:pt>
    <dgm:pt modelId="{5D87BB25-3E9F-485D-BCB9-B6000703ABF7}" type="parTrans" cxnId="{E3E0DB15-8F7C-4C27-99AC-37317F360DCE}">
      <dgm:prSet/>
      <dgm:spPr/>
      <dgm:t>
        <a:bodyPr/>
        <a:lstStyle/>
        <a:p>
          <a:endParaRPr lang="en-US"/>
        </a:p>
      </dgm:t>
    </dgm:pt>
    <dgm:pt modelId="{D9BAD519-3F04-438C-BC45-084B2AC142A6}" type="sibTrans" cxnId="{E3E0DB15-8F7C-4C27-99AC-37317F360DCE}">
      <dgm:prSet/>
      <dgm:spPr/>
      <dgm:t>
        <a:bodyPr/>
        <a:lstStyle/>
        <a:p>
          <a:endParaRPr lang="en-US"/>
        </a:p>
      </dgm:t>
    </dgm:pt>
    <dgm:pt modelId="{85732954-0E26-47EF-BEA6-2010A2ACB2D1}">
      <dgm:prSet/>
      <dgm:spPr/>
      <dgm:t>
        <a:bodyPr/>
        <a:lstStyle/>
        <a:p>
          <a:pPr algn="l"/>
          <a:r>
            <a:rPr lang="en-GB" dirty="0"/>
            <a:t>Research by the End Fuel Poverty Coalition shows that nearly 11 million households are at risk of being in fuel poverty by April after the Government u-turned on keeping the energy price guarantee fixed for two years. There are currently seven million households living in fuel poverty.</a:t>
          </a:r>
          <a:endParaRPr lang="en-US" dirty="0"/>
        </a:p>
      </dgm:t>
    </dgm:pt>
    <dgm:pt modelId="{5439C59D-D9A2-4A6B-ACDF-7E6B36CB24EB}" type="parTrans" cxnId="{35C9D3DE-E1A8-44A5-9455-7F160EAC5183}">
      <dgm:prSet/>
      <dgm:spPr/>
      <dgm:t>
        <a:bodyPr/>
        <a:lstStyle/>
        <a:p>
          <a:endParaRPr lang="en-US"/>
        </a:p>
      </dgm:t>
    </dgm:pt>
    <dgm:pt modelId="{8FC5DC32-56A7-4FD4-9B95-99DB838C7781}" type="sibTrans" cxnId="{35C9D3DE-E1A8-44A5-9455-7F160EAC5183}">
      <dgm:prSet/>
      <dgm:spPr/>
      <dgm:t>
        <a:bodyPr/>
        <a:lstStyle/>
        <a:p>
          <a:endParaRPr lang="en-US"/>
        </a:p>
      </dgm:t>
    </dgm:pt>
    <dgm:pt modelId="{B3A8B581-BC56-446F-B67D-F31FB98BBF35}">
      <dgm:prSet/>
      <dgm:spPr/>
      <dgm:t>
        <a:bodyPr/>
        <a:lstStyle/>
        <a:p>
          <a:pPr algn="l"/>
          <a:r>
            <a:rPr lang="en-GB" dirty="0"/>
            <a:t>Price inflation is hitting the poorest families the hardest. ONS data showed that by September 2022, the overall price for budget food items (bread, pasta, milk etc.) had risen by 17% in a year.</a:t>
          </a:r>
          <a:endParaRPr lang="en-US" dirty="0"/>
        </a:p>
      </dgm:t>
    </dgm:pt>
    <dgm:pt modelId="{11E66ED4-CCAD-4B6A-8A75-6F7CB3428F98}" type="parTrans" cxnId="{D78D7BB3-B925-4865-9CDB-7D7DAD7FD179}">
      <dgm:prSet/>
      <dgm:spPr/>
      <dgm:t>
        <a:bodyPr/>
        <a:lstStyle/>
        <a:p>
          <a:endParaRPr lang="en-US"/>
        </a:p>
      </dgm:t>
    </dgm:pt>
    <dgm:pt modelId="{A643C1E1-87DF-4904-AD1E-43A9B5F3E27C}" type="sibTrans" cxnId="{D78D7BB3-B925-4865-9CDB-7D7DAD7FD179}">
      <dgm:prSet/>
      <dgm:spPr/>
      <dgm:t>
        <a:bodyPr/>
        <a:lstStyle/>
        <a:p>
          <a:endParaRPr lang="en-US"/>
        </a:p>
      </dgm:t>
    </dgm:pt>
    <dgm:pt modelId="{B7A7BDC7-609E-4E83-962A-056DB9DA1D72}" type="pres">
      <dgm:prSet presAssocID="{6A77327B-ED13-4AC7-98BB-1F12ABCF0B7D}" presName="Name0" presStyleCnt="0">
        <dgm:presLayoutVars>
          <dgm:dir/>
          <dgm:animLvl val="lvl"/>
          <dgm:resizeHandles val="exact"/>
        </dgm:presLayoutVars>
      </dgm:prSet>
      <dgm:spPr/>
    </dgm:pt>
    <dgm:pt modelId="{CC5D0712-4107-4B12-B72F-FBEEC5DF9C8C}" type="pres">
      <dgm:prSet presAssocID="{D084E0CC-EAF0-486E-AD39-988A676AC506}" presName="linNode" presStyleCnt="0"/>
      <dgm:spPr/>
    </dgm:pt>
    <dgm:pt modelId="{CB8545A1-BAFF-43FE-81D7-90A9C350550B}" type="pres">
      <dgm:prSet presAssocID="{D084E0CC-EAF0-486E-AD39-988A676AC506}" presName="parentText" presStyleLbl="node1" presStyleIdx="0" presStyleCnt="4" custScaleX="275254" custScaleY="61343">
        <dgm:presLayoutVars>
          <dgm:chMax val="1"/>
          <dgm:bulletEnabled val="1"/>
        </dgm:presLayoutVars>
      </dgm:prSet>
      <dgm:spPr/>
    </dgm:pt>
    <dgm:pt modelId="{4360FC5C-63CF-4A14-9EAF-FADFFD5120B3}" type="pres">
      <dgm:prSet presAssocID="{4A2FC84A-2D3B-4CD8-BD4D-CE892EA1EBDA}" presName="sp" presStyleCnt="0"/>
      <dgm:spPr/>
    </dgm:pt>
    <dgm:pt modelId="{F9365FBA-F2DE-4092-B094-BC7D7C42079A}" type="pres">
      <dgm:prSet presAssocID="{1189F5D7-180F-4881-903A-1F702C469972}" presName="linNode" presStyleCnt="0"/>
      <dgm:spPr/>
    </dgm:pt>
    <dgm:pt modelId="{12D921A7-55A1-492A-B821-C56C167BA999}" type="pres">
      <dgm:prSet presAssocID="{1189F5D7-180F-4881-903A-1F702C469972}" presName="parentText" presStyleLbl="node1" presStyleIdx="1" presStyleCnt="4" custScaleX="277778">
        <dgm:presLayoutVars>
          <dgm:chMax val="1"/>
          <dgm:bulletEnabled val="1"/>
        </dgm:presLayoutVars>
      </dgm:prSet>
      <dgm:spPr/>
    </dgm:pt>
    <dgm:pt modelId="{54F4F38C-767A-4C32-9813-D57C031B0934}" type="pres">
      <dgm:prSet presAssocID="{D9BAD519-3F04-438C-BC45-084B2AC142A6}" presName="sp" presStyleCnt="0"/>
      <dgm:spPr/>
    </dgm:pt>
    <dgm:pt modelId="{BCBBEF4C-8A13-48AF-AECE-A53791517D87}" type="pres">
      <dgm:prSet presAssocID="{85732954-0E26-47EF-BEA6-2010A2ACB2D1}" presName="linNode" presStyleCnt="0"/>
      <dgm:spPr/>
    </dgm:pt>
    <dgm:pt modelId="{1594857D-EC66-4265-8B1E-3230BEC98A4F}" type="pres">
      <dgm:prSet presAssocID="{85732954-0E26-47EF-BEA6-2010A2ACB2D1}" presName="parentText" presStyleLbl="node1" presStyleIdx="2" presStyleCnt="4" custScaleX="277778">
        <dgm:presLayoutVars>
          <dgm:chMax val="1"/>
          <dgm:bulletEnabled val="1"/>
        </dgm:presLayoutVars>
      </dgm:prSet>
      <dgm:spPr/>
    </dgm:pt>
    <dgm:pt modelId="{B1C0E5BD-36BF-4894-B7F7-F0179BEBF1CB}" type="pres">
      <dgm:prSet presAssocID="{8FC5DC32-56A7-4FD4-9B95-99DB838C7781}" presName="sp" presStyleCnt="0"/>
      <dgm:spPr/>
    </dgm:pt>
    <dgm:pt modelId="{0E8D72CB-4F47-4779-B0CB-659A9EBF9BFF}" type="pres">
      <dgm:prSet presAssocID="{B3A8B581-BC56-446F-B67D-F31FB98BBF35}" presName="linNode" presStyleCnt="0"/>
      <dgm:spPr/>
    </dgm:pt>
    <dgm:pt modelId="{E38862DC-537E-4C67-BEB9-119E85D85EE7}" type="pres">
      <dgm:prSet presAssocID="{B3A8B581-BC56-446F-B67D-F31FB98BBF35}" presName="parentText" presStyleLbl="node1" presStyleIdx="3" presStyleCnt="4" custScaleX="277778">
        <dgm:presLayoutVars>
          <dgm:chMax val="1"/>
          <dgm:bulletEnabled val="1"/>
        </dgm:presLayoutVars>
      </dgm:prSet>
      <dgm:spPr/>
    </dgm:pt>
  </dgm:ptLst>
  <dgm:cxnLst>
    <dgm:cxn modelId="{E3E0DB15-8F7C-4C27-99AC-37317F360DCE}" srcId="{6A77327B-ED13-4AC7-98BB-1F12ABCF0B7D}" destId="{1189F5D7-180F-4881-903A-1F702C469972}" srcOrd="1" destOrd="0" parTransId="{5D87BB25-3E9F-485D-BCB9-B6000703ABF7}" sibTransId="{D9BAD519-3F04-438C-BC45-084B2AC142A6}"/>
    <dgm:cxn modelId="{9AB2F425-C95F-43D0-82A1-28F6E1D54205}" type="presOf" srcId="{D084E0CC-EAF0-486E-AD39-988A676AC506}" destId="{CB8545A1-BAFF-43FE-81D7-90A9C350550B}" srcOrd="0" destOrd="0" presId="urn:microsoft.com/office/officeart/2005/8/layout/vList5"/>
    <dgm:cxn modelId="{59737D78-7344-45B2-AE33-3C7420C8476F}" type="presOf" srcId="{85732954-0E26-47EF-BEA6-2010A2ACB2D1}" destId="{1594857D-EC66-4265-8B1E-3230BEC98A4F}" srcOrd="0" destOrd="0" presId="urn:microsoft.com/office/officeart/2005/8/layout/vList5"/>
    <dgm:cxn modelId="{D78D7BB3-B925-4865-9CDB-7D7DAD7FD179}" srcId="{6A77327B-ED13-4AC7-98BB-1F12ABCF0B7D}" destId="{B3A8B581-BC56-446F-B67D-F31FB98BBF35}" srcOrd="3" destOrd="0" parTransId="{11E66ED4-CCAD-4B6A-8A75-6F7CB3428F98}" sibTransId="{A643C1E1-87DF-4904-AD1E-43A9B5F3E27C}"/>
    <dgm:cxn modelId="{F44893C8-6FEC-404C-B29C-6A094BA6D239}" type="presOf" srcId="{B3A8B581-BC56-446F-B67D-F31FB98BBF35}" destId="{E38862DC-537E-4C67-BEB9-119E85D85EE7}" srcOrd="0" destOrd="0" presId="urn:microsoft.com/office/officeart/2005/8/layout/vList5"/>
    <dgm:cxn modelId="{35C9D3DE-E1A8-44A5-9455-7F160EAC5183}" srcId="{6A77327B-ED13-4AC7-98BB-1F12ABCF0B7D}" destId="{85732954-0E26-47EF-BEA6-2010A2ACB2D1}" srcOrd="2" destOrd="0" parTransId="{5439C59D-D9A2-4A6B-ACDF-7E6B36CB24EB}" sibTransId="{8FC5DC32-56A7-4FD4-9B95-99DB838C7781}"/>
    <dgm:cxn modelId="{393A77EC-3C12-483C-A19F-9CDBB205DC9D}" srcId="{6A77327B-ED13-4AC7-98BB-1F12ABCF0B7D}" destId="{D084E0CC-EAF0-486E-AD39-988A676AC506}" srcOrd="0" destOrd="0" parTransId="{D39B11EA-A0F5-438D-97B3-8953BBBD1976}" sibTransId="{4A2FC84A-2D3B-4CD8-BD4D-CE892EA1EBDA}"/>
    <dgm:cxn modelId="{16BBDFF8-649B-4FBF-8DAF-4370B6FAAD34}" type="presOf" srcId="{1189F5D7-180F-4881-903A-1F702C469972}" destId="{12D921A7-55A1-492A-B821-C56C167BA999}" srcOrd="0" destOrd="0" presId="urn:microsoft.com/office/officeart/2005/8/layout/vList5"/>
    <dgm:cxn modelId="{7225EBFB-57B0-47B4-8805-93C124D6867F}" type="presOf" srcId="{6A77327B-ED13-4AC7-98BB-1F12ABCF0B7D}" destId="{B7A7BDC7-609E-4E83-962A-056DB9DA1D72}" srcOrd="0" destOrd="0" presId="urn:microsoft.com/office/officeart/2005/8/layout/vList5"/>
    <dgm:cxn modelId="{8F83EC32-A681-490F-80FB-3B3DB7629D0C}" type="presParOf" srcId="{B7A7BDC7-609E-4E83-962A-056DB9DA1D72}" destId="{CC5D0712-4107-4B12-B72F-FBEEC5DF9C8C}" srcOrd="0" destOrd="0" presId="urn:microsoft.com/office/officeart/2005/8/layout/vList5"/>
    <dgm:cxn modelId="{D4D6C7C3-380A-419C-9D22-E4488306A060}" type="presParOf" srcId="{CC5D0712-4107-4B12-B72F-FBEEC5DF9C8C}" destId="{CB8545A1-BAFF-43FE-81D7-90A9C350550B}" srcOrd="0" destOrd="0" presId="urn:microsoft.com/office/officeart/2005/8/layout/vList5"/>
    <dgm:cxn modelId="{F9831F2E-CFAB-4107-87F6-63BC86A17331}" type="presParOf" srcId="{B7A7BDC7-609E-4E83-962A-056DB9DA1D72}" destId="{4360FC5C-63CF-4A14-9EAF-FADFFD5120B3}" srcOrd="1" destOrd="0" presId="urn:microsoft.com/office/officeart/2005/8/layout/vList5"/>
    <dgm:cxn modelId="{3BF6A689-646F-477E-8A00-6161E303B39D}" type="presParOf" srcId="{B7A7BDC7-609E-4E83-962A-056DB9DA1D72}" destId="{F9365FBA-F2DE-4092-B094-BC7D7C42079A}" srcOrd="2" destOrd="0" presId="urn:microsoft.com/office/officeart/2005/8/layout/vList5"/>
    <dgm:cxn modelId="{5D6AE0D5-6A0F-4052-89D6-FFE451C086AB}" type="presParOf" srcId="{F9365FBA-F2DE-4092-B094-BC7D7C42079A}" destId="{12D921A7-55A1-492A-B821-C56C167BA999}" srcOrd="0" destOrd="0" presId="urn:microsoft.com/office/officeart/2005/8/layout/vList5"/>
    <dgm:cxn modelId="{A7FC9BAF-46CA-404A-AE69-01CF4883F3D0}" type="presParOf" srcId="{B7A7BDC7-609E-4E83-962A-056DB9DA1D72}" destId="{54F4F38C-767A-4C32-9813-D57C031B0934}" srcOrd="3" destOrd="0" presId="urn:microsoft.com/office/officeart/2005/8/layout/vList5"/>
    <dgm:cxn modelId="{2CD45FDD-E027-4026-92B1-D55CD6C7BFB3}" type="presParOf" srcId="{B7A7BDC7-609E-4E83-962A-056DB9DA1D72}" destId="{BCBBEF4C-8A13-48AF-AECE-A53791517D87}" srcOrd="4" destOrd="0" presId="urn:microsoft.com/office/officeart/2005/8/layout/vList5"/>
    <dgm:cxn modelId="{B05F1F33-7113-4E63-9861-5CB54C11AEF5}" type="presParOf" srcId="{BCBBEF4C-8A13-48AF-AECE-A53791517D87}" destId="{1594857D-EC66-4265-8B1E-3230BEC98A4F}" srcOrd="0" destOrd="0" presId="urn:microsoft.com/office/officeart/2005/8/layout/vList5"/>
    <dgm:cxn modelId="{42822FBF-F71B-4363-AB24-781FB571C4D8}" type="presParOf" srcId="{B7A7BDC7-609E-4E83-962A-056DB9DA1D72}" destId="{B1C0E5BD-36BF-4894-B7F7-F0179BEBF1CB}" srcOrd="5" destOrd="0" presId="urn:microsoft.com/office/officeart/2005/8/layout/vList5"/>
    <dgm:cxn modelId="{75FB6335-D3BB-446A-9E8E-5D064B3F02BE}" type="presParOf" srcId="{B7A7BDC7-609E-4E83-962A-056DB9DA1D72}" destId="{0E8D72CB-4F47-4779-B0CB-659A9EBF9BFF}" srcOrd="6" destOrd="0" presId="urn:microsoft.com/office/officeart/2005/8/layout/vList5"/>
    <dgm:cxn modelId="{42CE2641-4594-4FBC-9FC1-B81E1596E5A5}" type="presParOf" srcId="{0E8D72CB-4F47-4779-B0CB-659A9EBF9BFF}" destId="{E38862DC-537E-4C67-BEB9-119E85D85EE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45A1-BAFF-43FE-81D7-90A9C350550B}">
      <dsp:nvSpPr>
        <dsp:cNvPr id="0" name=""/>
        <dsp:cNvSpPr/>
      </dsp:nvSpPr>
      <dsp:spPr>
        <a:xfrm>
          <a:off x="4807" y="734"/>
          <a:ext cx="9763827" cy="7064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1" kern="1200" dirty="0"/>
            <a:t>The headlines are stark:</a:t>
          </a:r>
          <a:endParaRPr lang="en-US" sz="3200" kern="1200" dirty="0"/>
        </a:p>
      </dsp:txBody>
      <dsp:txXfrm>
        <a:off x="39292" y="35219"/>
        <a:ext cx="9694857" cy="637452"/>
      </dsp:txXfrm>
    </dsp:sp>
    <dsp:sp modelId="{12D921A7-55A1-492A-B821-C56C167BA999}">
      <dsp:nvSpPr>
        <dsp:cNvPr id="0" name=""/>
        <dsp:cNvSpPr/>
      </dsp:nvSpPr>
      <dsp:spPr>
        <a:xfrm>
          <a:off x="4807" y="764736"/>
          <a:ext cx="9843736" cy="11515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a:lnSpc>
              <a:spcPct val="90000"/>
            </a:lnSpc>
            <a:spcBef>
              <a:spcPct val="0"/>
            </a:spcBef>
            <a:spcAft>
              <a:spcPct val="35000"/>
            </a:spcAft>
            <a:buNone/>
          </a:pPr>
          <a:r>
            <a:rPr lang="en-GB" sz="1900" kern="1200" dirty="0"/>
            <a:t>Research by the Food Foundation has shown that hunger levels have more than doubled since January. In September nearly 10 million adults and four million children were unable to eat regular meals. This is more than the early weeks of the first lockdown during covid.</a:t>
          </a:r>
          <a:endParaRPr lang="en-US" sz="1900" kern="1200" dirty="0"/>
        </a:p>
      </dsp:txBody>
      <dsp:txXfrm>
        <a:off x="61023" y="820952"/>
        <a:ext cx="9731304" cy="1039161"/>
      </dsp:txXfrm>
    </dsp:sp>
    <dsp:sp modelId="{1594857D-EC66-4265-8B1E-3230BEC98A4F}">
      <dsp:nvSpPr>
        <dsp:cNvPr id="0" name=""/>
        <dsp:cNvSpPr/>
      </dsp:nvSpPr>
      <dsp:spPr>
        <a:xfrm>
          <a:off x="4807" y="1973910"/>
          <a:ext cx="9843736" cy="11515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a:lnSpc>
              <a:spcPct val="90000"/>
            </a:lnSpc>
            <a:spcBef>
              <a:spcPct val="0"/>
            </a:spcBef>
            <a:spcAft>
              <a:spcPct val="35000"/>
            </a:spcAft>
            <a:buNone/>
          </a:pPr>
          <a:r>
            <a:rPr lang="en-GB" sz="1900" kern="1200" dirty="0"/>
            <a:t>Research by the End Fuel Poverty Coalition shows that nearly 11 million households are at risk of being in fuel poverty by April after the Government u-turned on keeping the energy price guarantee fixed for two years. There are currently seven million households living in fuel poverty.</a:t>
          </a:r>
          <a:endParaRPr lang="en-US" sz="1900" kern="1200" dirty="0"/>
        </a:p>
      </dsp:txBody>
      <dsp:txXfrm>
        <a:off x="61023" y="2030126"/>
        <a:ext cx="9731304" cy="1039161"/>
      </dsp:txXfrm>
    </dsp:sp>
    <dsp:sp modelId="{E38862DC-537E-4C67-BEB9-119E85D85EE7}">
      <dsp:nvSpPr>
        <dsp:cNvPr id="0" name=""/>
        <dsp:cNvSpPr/>
      </dsp:nvSpPr>
      <dsp:spPr>
        <a:xfrm>
          <a:off x="4807" y="3183083"/>
          <a:ext cx="9843736" cy="11515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l" defTabSz="844550">
            <a:lnSpc>
              <a:spcPct val="90000"/>
            </a:lnSpc>
            <a:spcBef>
              <a:spcPct val="0"/>
            </a:spcBef>
            <a:spcAft>
              <a:spcPct val="35000"/>
            </a:spcAft>
            <a:buNone/>
          </a:pPr>
          <a:r>
            <a:rPr lang="en-GB" sz="1900" kern="1200" dirty="0"/>
            <a:t>Price inflation is hitting the poorest families the hardest. ONS data showed that by September 2022, the overall price for budget food items (bread, pasta, milk etc.) had risen by 17% in a year.</a:t>
          </a:r>
          <a:endParaRPr lang="en-US" sz="1900" kern="1200" dirty="0"/>
        </a:p>
      </dsp:txBody>
      <dsp:txXfrm>
        <a:off x="61023" y="3239299"/>
        <a:ext cx="9731304" cy="10391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A7695-040C-4549-BCBB-6E5879D2527A}"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738B4-FBF0-814A-93C5-BF69661E7D30}" type="slidenum">
              <a:rPr lang="en-US" smtClean="0"/>
              <a:t>‹#›</a:t>
            </a:fld>
            <a:endParaRPr lang="en-US"/>
          </a:p>
        </p:txBody>
      </p:sp>
    </p:spTree>
    <p:extLst>
      <p:ext uri="{BB962C8B-B14F-4D97-AF65-F5344CB8AC3E}">
        <p14:creationId xmlns:p14="http://schemas.microsoft.com/office/powerpoint/2010/main" val="105161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738B4-FBF0-814A-93C5-BF69661E7D30}" type="slidenum">
              <a:rPr lang="en-US" smtClean="0"/>
              <a:t>1</a:t>
            </a:fld>
            <a:endParaRPr lang="en-US"/>
          </a:p>
        </p:txBody>
      </p:sp>
    </p:spTree>
    <p:extLst>
      <p:ext uri="{BB962C8B-B14F-4D97-AF65-F5344CB8AC3E}">
        <p14:creationId xmlns:p14="http://schemas.microsoft.com/office/powerpoint/2010/main" val="411968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Gill Sans MT" panose="020B0502020104020203" pitchFamily="34" charset="0"/>
              </a:rPr>
              <a:t>The role of a community foundation:</a:t>
            </a:r>
          </a:p>
          <a:p>
            <a:endParaRPr lang="en-US" dirty="0">
              <a:latin typeface="Gill Sans MT" panose="020B0502020104020203" pitchFamily="34" charset="0"/>
            </a:endParaRPr>
          </a:p>
          <a:p>
            <a:r>
              <a:rPr lang="en-US" dirty="0">
                <a:latin typeface="Gill Sans MT" panose="020B0502020104020203" pitchFamily="34" charset="0"/>
              </a:rPr>
              <a:t>In essence, Community foundations champion the people and the grass roots organisations within their communities through the following key roles:</a:t>
            </a:r>
          </a:p>
          <a:p>
            <a:pPr marL="171450" indent="-171450">
              <a:buFont typeface="Arial" panose="020B0604020202020204" pitchFamily="34" charset="0"/>
              <a:buChar char="•"/>
            </a:pPr>
            <a:r>
              <a:rPr lang="en-US" dirty="0">
                <a:latin typeface="Gill Sans MT" panose="020B0502020104020203" pitchFamily="34" charset="0"/>
              </a:rPr>
              <a:t>They encourage philanthropy or giving from a range of donors</a:t>
            </a:r>
          </a:p>
          <a:p>
            <a:pPr marL="171450" indent="-171450">
              <a:buFont typeface="Arial" panose="020B0604020202020204" pitchFamily="34" charset="0"/>
              <a:buChar char="•"/>
            </a:pPr>
            <a:r>
              <a:rPr lang="en-US" dirty="0">
                <a:latin typeface="Gill Sans MT" panose="020B0502020104020203" pitchFamily="34" charset="0"/>
              </a:rPr>
              <a:t>They work to build endowment funds which enable them to be resilient and provide a sustainable funding source for their communities for the future. The income from these funds is then used to address needs in their local communities</a:t>
            </a:r>
          </a:p>
          <a:p>
            <a:pPr marL="171450" indent="-171450">
              <a:buFont typeface="Arial" panose="020B0604020202020204" pitchFamily="34" charset="0"/>
              <a:buChar char="•"/>
            </a:pPr>
            <a:r>
              <a:rPr lang="en-US" dirty="0">
                <a:latin typeface="Gill Sans MT" panose="020B0502020104020203" pitchFamily="34" charset="0"/>
              </a:rPr>
              <a:t>They are perhaps often best known as grant makers, providing funds from national and local donors as well as their own resources . They provide funding to grass roots community organisations and individuals in need. In this they are cause agnostic covering a broad range of needs (see next slide)</a:t>
            </a:r>
          </a:p>
          <a:p>
            <a:pPr marL="171450" indent="-171450">
              <a:buFont typeface="Arial" panose="020B0604020202020204" pitchFamily="34" charset="0"/>
              <a:buChar char="•"/>
            </a:pPr>
            <a:r>
              <a:rPr lang="en-US" dirty="0">
                <a:latin typeface="Gill Sans MT" panose="020B0502020104020203" pitchFamily="34" charset="0"/>
              </a:rPr>
              <a:t>Finally, and perhaps the most understated but vital role, is that they are natural conveners for their communities. They liaise not just with the VCS sector, corporates, trusts &amp; foundations and philanthropists, but also with local authorities and other statutory bodies. This provides not only a wealth of contacts, but also a wealth of knowledge on local need and the means to address that need.</a:t>
            </a:r>
          </a:p>
        </p:txBody>
      </p:sp>
      <p:sp>
        <p:nvSpPr>
          <p:cNvPr id="4" name="Slide Number Placeholder 3"/>
          <p:cNvSpPr>
            <a:spLocks noGrp="1"/>
          </p:cNvSpPr>
          <p:nvPr>
            <p:ph type="sldNum" sz="quarter" idx="5"/>
          </p:nvPr>
        </p:nvSpPr>
        <p:spPr/>
        <p:txBody>
          <a:bodyPr/>
          <a:lstStyle/>
          <a:p>
            <a:fld id="{06D738B4-FBF0-814A-93C5-BF69661E7D30}" type="slidenum">
              <a:rPr lang="en-US" smtClean="0"/>
              <a:t>2</a:t>
            </a:fld>
            <a:endParaRPr lang="en-US"/>
          </a:p>
        </p:txBody>
      </p:sp>
    </p:spTree>
    <p:extLst>
      <p:ext uri="{BB962C8B-B14F-4D97-AF65-F5344CB8AC3E}">
        <p14:creationId xmlns:p14="http://schemas.microsoft.com/office/powerpoint/2010/main" val="288229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Community Foundation Network:</a:t>
            </a:r>
          </a:p>
          <a:p>
            <a:endParaRPr lang="en-US" dirty="0"/>
          </a:p>
          <a:p>
            <a:r>
              <a:rPr lang="en-US" dirty="0"/>
              <a:t>There are 47 community foundations in our network – 3 national foundations representing the devolved nations of Scotland, Wales and Northern Ireland and 44 foundations in England, the majority of these are based along county lines with some developing along metropolitan or unitary authority areas, such as Leeds Community Foundation, Forever Manchester, Heart of England, London Community Foundation and Milton Keynes Community Foundation. Each one is an established charity with their own Boards of Trustees and established Governance. These community foundations cover every postcode of the UK.</a:t>
            </a:r>
          </a:p>
          <a:p>
            <a:endParaRPr lang="en-US" dirty="0"/>
          </a:p>
          <a:p>
            <a:r>
              <a:rPr lang="en-US" dirty="0"/>
              <a:t>We also have 3 associate member community foundations from Jersey, Bermuda and the the Republic of Ireland, which are provided resources in training, and assistance with development of best practice. </a:t>
            </a:r>
          </a:p>
          <a:p>
            <a:endParaRPr lang="en-US" dirty="0"/>
          </a:p>
          <a:p>
            <a:r>
              <a:rPr lang="en-US" dirty="0"/>
              <a:t>Each community foundation shares the key roles mentioned in the previous slide. However, they vary is size and structure in the way they address their community challenges. </a:t>
            </a:r>
          </a:p>
          <a:p>
            <a:endParaRPr lang="en-US" dirty="0"/>
          </a:p>
          <a:p>
            <a:r>
              <a:rPr lang="en-US" dirty="0"/>
              <a:t>The first community foundation was developed in Cleveland Ohio in 1914, with the UKs first one founded in Wiltshire in 1975, these have slowly grown over the years with the newest members being establish about 11 years ago and the average age of most foundations being about 30 years, which is when UKCF was established as the national body with support from CS Mott. Over that period it is estimated that over £1.4bn have been given in grants across the network. </a:t>
            </a:r>
          </a:p>
          <a:p>
            <a:endParaRPr lang="en-US" dirty="0"/>
          </a:p>
          <a:p>
            <a:r>
              <a:rPr lang="en-US" dirty="0"/>
              <a:t>Normally this is around £98m a year, but in the last year it was £175m, with the figure boosted by the distribution of £76m of National Emergency Trust Funding</a:t>
            </a:r>
          </a:p>
          <a:p>
            <a:endParaRPr lang="en-US" dirty="0"/>
          </a:p>
          <a:p>
            <a:r>
              <a:rPr lang="en-US" dirty="0"/>
              <a:t>Between them, the 47 foundations hold approximately £816m worth of endowed assets, which provides greater resilience for the network, enabling foundations to fund vital community </a:t>
            </a:r>
            <a:r>
              <a:rPr lang="en-US" dirty="0" err="1"/>
              <a:t>programmes</a:t>
            </a:r>
            <a:r>
              <a:rPr lang="en-US" dirty="0"/>
              <a:t> from the income generated from these endowments, as well as income from flow through funding provided by local and national </a:t>
            </a:r>
            <a:r>
              <a:rPr lang="en-US" dirty="0" err="1"/>
              <a:t>programmes</a:t>
            </a:r>
            <a:r>
              <a:rPr lang="en-US" dirty="0"/>
              <a:t>. This also means that the network has a stable and long-term outlook and so could guarantee stability and resilience for any long-term partnership.</a:t>
            </a:r>
          </a:p>
        </p:txBody>
      </p:sp>
      <p:sp>
        <p:nvSpPr>
          <p:cNvPr id="4" name="Slide Number Placeholder 3"/>
          <p:cNvSpPr>
            <a:spLocks noGrp="1"/>
          </p:cNvSpPr>
          <p:nvPr>
            <p:ph type="sldNum" sz="quarter" idx="5"/>
          </p:nvPr>
        </p:nvSpPr>
        <p:spPr/>
        <p:txBody>
          <a:bodyPr/>
          <a:lstStyle/>
          <a:p>
            <a:fld id="{06D738B4-FBF0-814A-93C5-BF69661E7D30}" type="slidenum">
              <a:rPr lang="en-US" smtClean="0"/>
              <a:t>3</a:t>
            </a:fld>
            <a:endParaRPr lang="en-US"/>
          </a:p>
        </p:txBody>
      </p:sp>
    </p:spTree>
    <p:extLst>
      <p:ext uri="{BB962C8B-B14F-4D97-AF65-F5344CB8AC3E}">
        <p14:creationId xmlns:p14="http://schemas.microsoft.com/office/powerpoint/2010/main" val="79441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Needs Addressed:</a:t>
            </a:r>
          </a:p>
          <a:p>
            <a:endParaRPr lang="en-US" b="1" dirty="0"/>
          </a:p>
          <a:p>
            <a:r>
              <a:rPr lang="en-US" b="0" dirty="0"/>
              <a:t>Unlike many charitable </a:t>
            </a:r>
            <a:r>
              <a:rPr lang="en-US" b="0" dirty="0" err="1"/>
              <a:t>organisations</a:t>
            </a:r>
            <a:r>
              <a:rPr lang="en-US" b="0" dirty="0"/>
              <a:t> and national funders, our network is cause agnostic and community foundations will address the needs of their communities across a range of areas. Our work is closely aligned with the UN Sustainable Development Goals which are </a:t>
            </a:r>
            <a:r>
              <a:rPr lang="en-GB" b="0" i="0" dirty="0">
                <a:solidFill>
                  <a:srgbClr val="202124"/>
                </a:solidFill>
                <a:effectLst/>
                <a:latin typeface="arial" panose="020B0604020202020204" pitchFamily="34" charset="0"/>
              </a:rPr>
              <a:t>a universal call to action to end poverty, protect the planet, and ensure that by 2030 all people enjoy peace and prosperity. </a:t>
            </a:r>
            <a:r>
              <a:rPr lang="en-US" b="0" dirty="0"/>
              <a:t>This wide-ranging agenda allows us to provide funding for priority needs as they arise, and to work with a range of donors to tailor </a:t>
            </a:r>
            <a:r>
              <a:rPr lang="en-US" b="0" dirty="0" err="1"/>
              <a:t>programmes</a:t>
            </a:r>
            <a:r>
              <a:rPr lang="en-US" b="0" dirty="0"/>
              <a:t> to their specific requirements. All our members are therefore experienced in providing grants to address various areas of need. </a:t>
            </a:r>
          </a:p>
          <a:p>
            <a:endParaRPr lang="en-US" dirty="0"/>
          </a:p>
        </p:txBody>
      </p:sp>
      <p:sp>
        <p:nvSpPr>
          <p:cNvPr id="4" name="Slide Number Placeholder 3"/>
          <p:cNvSpPr>
            <a:spLocks noGrp="1"/>
          </p:cNvSpPr>
          <p:nvPr>
            <p:ph type="sldNum" sz="quarter" idx="5"/>
          </p:nvPr>
        </p:nvSpPr>
        <p:spPr/>
        <p:txBody>
          <a:bodyPr/>
          <a:lstStyle/>
          <a:p>
            <a:fld id="{06D738B4-FBF0-814A-93C5-BF69661E7D30}" type="slidenum">
              <a:rPr lang="en-US" smtClean="0"/>
              <a:t>4</a:t>
            </a:fld>
            <a:endParaRPr lang="en-US"/>
          </a:p>
        </p:txBody>
      </p:sp>
    </p:spTree>
    <p:extLst>
      <p:ext uri="{BB962C8B-B14F-4D97-AF65-F5344CB8AC3E}">
        <p14:creationId xmlns:p14="http://schemas.microsoft.com/office/powerpoint/2010/main" val="321008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effectLst/>
            </a:endParaRPr>
          </a:p>
        </p:txBody>
      </p:sp>
      <p:sp>
        <p:nvSpPr>
          <p:cNvPr id="4" name="Slide Number Placeholder 3"/>
          <p:cNvSpPr>
            <a:spLocks noGrp="1"/>
          </p:cNvSpPr>
          <p:nvPr>
            <p:ph type="sldNum" sz="quarter" idx="5"/>
          </p:nvPr>
        </p:nvSpPr>
        <p:spPr/>
        <p:txBody>
          <a:bodyPr/>
          <a:lstStyle/>
          <a:p>
            <a:fld id="{06D738B4-FBF0-814A-93C5-BF69661E7D30}" type="slidenum">
              <a:rPr lang="en-US" smtClean="0"/>
              <a:t>5</a:t>
            </a:fld>
            <a:endParaRPr lang="en-US"/>
          </a:p>
        </p:txBody>
      </p:sp>
    </p:spTree>
    <p:extLst>
      <p:ext uri="{BB962C8B-B14F-4D97-AF65-F5344CB8AC3E}">
        <p14:creationId xmlns:p14="http://schemas.microsoft.com/office/powerpoint/2010/main" val="237117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effectLst/>
              </a:rPr>
              <a:t>We’re all aware of the challenges facing communities at the current time. There have been numerous research projects to assess the scale of the problem – three are highlighted here, emphasising the challenges around the rise in food prices, fuel costs and the general increase in inflation. </a:t>
            </a:r>
          </a:p>
        </p:txBody>
      </p:sp>
      <p:sp>
        <p:nvSpPr>
          <p:cNvPr id="4" name="Slide Number Placeholder 3"/>
          <p:cNvSpPr>
            <a:spLocks noGrp="1"/>
          </p:cNvSpPr>
          <p:nvPr>
            <p:ph type="sldNum" sz="quarter" idx="5"/>
          </p:nvPr>
        </p:nvSpPr>
        <p:spPr/>
        <p:txBody>
          <a:bodyPr/>
          <a:lstStyle/>
          <a:p>
            <a:fld id="{06D738B4-FBF0-814A-93C5-BF69661E7D30}" type="slidenum">
              <a:rPr lang="en-US" smtClean="0"/>
              <a:t>6</a:t>
            </a:fld>
            <a:endParaRPr lang="en-US"/>
          </a:p>
        </p:txBody>
      </p:sp>
    </p:spTree>
    <p:extLst>
      <p:ext uri="{BB962C8B-B14F-4D97-AF65-F5344CB8AC3E}">
        <p14:creationId xmlns:p14="http://schemas.microsoft.com/office/powerpoint/2010/main" val="405751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effectLst/>
              </a:rPr>
              <a:t>We’re aware from information shared with us by Sported, just how big a challenge the current crisis poses for sports organisations in particular. </a:t>
            </a:r>
          </a:p>
        </p:txBody>
      </p:sp>
      <p:sp>
        <p:nvSpPr>
          <p:cNvPr id="4" name="Slide Number Placeholder 3"/>
          <p:cNvSpPr>
            <a:spLocks noGrp="1"/>
          </p:cNvSpPr>
          <p:nvPr>
            <p:ph type="sldNum" sz="quarter" idx="5"/>
          </p:nvPr>
        </p:nvSpPr>
        <p:spPr/>
        <p:txBody>
          <a:bodyPr/>
          <a:lstStyle/>
          <a:p>
            <a:fld id="{06D738B4-FBF0-814A-93C5-BF69661E7D30}" type="slidenum">
              <a:rPr lang="en-US" smtClean="0"/>
              <a:t>7</a:t>
            </a:fld>
            <a:endParaRPr lang="en-US"/>
          </a:p>
        </p:txBody>
      </p:sp>
    </p:spTree>
    <p:extLst>
      <p:ext uri="{BB962C8B-B14F-4D97-AF65-F5344CB8AC3E}">
        <p14:creationId xmlns:p14="http://schemas.microsoft.com/office/powerpoint/2010/main" val="177564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Community foundations are responding to the crisis as best they can, building on years of experience in running campaigns to help communities weather the storms of high fuel costs over the winter months. This year they are extending their efforts to ensure that as much help as possible reaches the people and places who need it most. Please do use our website search facility to find your local community foundation and understand what they can do to help </a:t>
            </a:r>
            <a:r>
              <a:rPr lang="en-GB">
                <a:effectLst/>
              </a:rPr>
              <a:t>your organisation.</a:t>
            </a:r>
            <a:endParaRPr lang="en-GB" dirty="0">
              <a:effectLst/>
            </a:endParaRPr>
          </a:p>
        </p:txBody>
      </p:sp>
      <p:sp>
        <p:nvSpPr>
          <p:cNvPr id="4" name="Slide Number Placeholder 3"/>
          <p:cNvSpPr>
            <a:spLocks noGrp="1"/>
          </p:cNvSpPr>
          <p:nvPr>
            <p:ph type="sldNum" sz="quarter" idx="5"/>
          </p:nvPr>
        </p:nvSpPr>
        <p:spPr/>
        <p:txBody>
          <a:bodyPr/>
          <a:lstStyle/>
          <a:p>
            <a:fld id="{06D738B4-FBF0-814A-93C5-BF69661E7D30}" type="slidenum">
              <a:rPr lang="en-US" smtClean="0"/>
              <a:t>8</a:t>
            </a:fld>
            <a:endParaRPr lang="en-US"/>
          </a:p>
        </p:txBody>
      </p:sp>
    </p:spTree>
    <p:extLst>
      <p:ext uri="{BB962C8B-B14F-4D97-AF65-F5344CB8AC3E}">
        <p14:creationId xmlns:p14="http://schemas.microsoft.com/office/powerpoint/2010/main" val="249546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738B4-FBF0-814A-93C5-BF69661E7D30}" type="slidenum">
              <a:rPr lang="en-US" smtClean="0"/>
              <a:t>9</a:t>
            </a:fld>
            <a:endParaRPr lang="en-US"/>
          </a:p>
        </p:txBody>
      </p:sp>
    </p:spTree>
    <p:extLst>
      <p:ext uri="{BB962C8B-B14F-4D97-AF65-F5344CB8AC3E}">
        <p14:creationId xmlns:p14="http://schemas.microsoft.com/office/powerpoint/2010/main" val="2257542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39F9-1059-41C4-AB9B-13438457548A}"/>
              </a:ext>
            </a:extLst>
          </p:cNvPr>
          <p:cNvSpPr>
            <a:spLocks noGrp="1"/>
          </p:cNvSpPr>
          <p:nvPr>
            <p:ph type="ctrTitle" hasCustomPrompt="1"/>
          </p:nvPr>
        </p:nvSpPr>
        <p:spPr>
          <a:xfrm>
            <a:off x="0" y="3429000"/>
            <a:ext cx="12192000" cy="3429000"/>
          </a:xfrm>
          <a:solidFill>
            <a:schemeClr val="accent1"/>
          </a:solidFill>
        </p:spPr>
        <p:txBody>
          <a:bodyPr anchor="ctr"/>
          <a:lstStyle>
            <a:lvl1pPr algn="ctr">
              <a:lnSpc>
                <a:spcPct val="125000"/>
              </a:lnSpc>
              <a:defRPr sz="2400" cap="none" baseline="0">
                <a:solidFill>
                  <a:schemeClr val="bg1"/>
                </a:solidFill>
              </a:defRPr>
            </a:lvl1pPr>
          </a:lstStyle>
          <a:p>
            <a:r>
              <a:rPr lang="en-GB" noProof="0" dirty="0"/>
              <a:t>Title</a:t>
            </a:r>
          </a:p>
        </p:txBody>
      </p:sp>
      <p:pic>
        <p:nvPicPr>
          <p:cNvPr id="8" name="Graphic 7">
            <a:extLst>
              <a:ext uri="{FF2B5EF4-FFF2-40B4-BE49-F238E27FC236}">
                <a16:creationId xmlns:a16="http://schemas.microsoft.com/office/drawing/2014/main" id="{C64F7F4E-B72F-4D63-B5E1-F5F321D9AF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40068" y="855344"/>
            <a:ext cx="6711865" cy="1800000"/>
          </a:xfrm>
          <a:prstGeom prst="rect">
            <a:avLst/>
          </a:prstGeom>
        </p:spPr>
      </p:pic>
    </p:spTree>
    <p:extLst>
      <p:ext uri="{BB962C8B-B14F-4D97-AF65-F5344CB8AC3E}">
        <p14:creationId xmlns:p14="http://schemas.microsoft.com/office/powerpoint/2010/main" val="1260082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73A0-4DC3-46BD-B7F1-0E5E0B7AC59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7727E73-D1E4-421D-B821-1D001AE69025}"/>
              </a:ext>
            </a:extLst>
          </p:cNvPr>
          <p:cNvSpPr>
            <a:spLocks noGrp="1"/>
          </p:cNvSpPr>
          <p:nvPr>
            <p:ph idx="1"/>
          </p:nvPr>
        </p:nvSpPr>
        <p:spPr>
          <a:xfrm>
            <a:off x="1169325" y="1681089"/>
            <a:ext cx="9853351" cy="4335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5825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73A0-4DC3-46BD-B7F1-0E5E0B7AC597}"/>
              </a:ext>
            </a:extLst>
          </p:cNvPr>
          <p:cNvSpPr>
            <a:spLocks noGrp="1"/>
          </p:cNvSpPr>
          <p:nvPr>
            <p:ph type="title"/>
          </p:nvPr>
        </p:nvSpPr>
        <p:spPr/>
        <p:txBody>
          <a:bodyPr/>
          <a:lstStyle/>
          <a:p>
            <a:r>
              <a:rPr lang="en-GB"/>
              <a:t>Click to edit Master title style</a:t>
            </a:r>
          </a:p>
        </p:txBody>
      </p:sp>
      <p:sp>
        <p:nvSpPr>
          <p:cNvPr id="4" name="Content Placeholder 2">
            <a:extLst>
              <a:ext uri="{FF2B5EF4-FFF2-40B4-BE49-F238E27FC236}">
                <a16:creationId xmlns:a16="http://schemas.microsoft.com/office/drawing/2014/main" id="{8DB78A6E-5FDD-4364-B5C0-BBCE3AE22A31}"/>
              </a:ext>
            </a:extLst>
          </p:cNvPr>
          <p:cNvSpPr>
            <a:spLocks noGrp="1"/>
          </p:cNvSpPr>
          <p:nvPr>
            <p:ph idx="1"/>
          </p:nvPr>
        </p:nvSpPr>
        <p:spPr>
          <a:xfrm>
            <a:off x="6096000" y="1825625"/>
            <a:ext cx="5582194" cy="3765278"/>
          </a:xfrm>
        </p:spPr>
        <p:txBody>
          <a:bodyPr/>
          <a:lstStyle>
            <a:lvl1pPr>
              <a:defRPr>
                <a:solidFill>
                  <a:schemeClr val="accent1"/>
                </a:solidFill>
              </a:defRPr>
            </a:lvl1pPr>
            <a:lvl2pPr>
              <a:defRPr>
                <a:solidFill>
                  <a:schemeClr val="accent1"/>
                </a:solidFill>
              </a:defRPr>
            </a:lvl2pPr>
            <a:lvl3pPr marL="180000" indent="-180000">
              <a:buClr>
                <a:schemeClr val="accent3"/>
              </a:buClr>
              <a:buFont typeface="Arial" panose="020B0604020202020204" pitchFamily="34" charset="0"/>
              <a:buChar char="•"/>
              <a:defRPr sz="2100">
                <a:solidFill>
                  <a:schemeClr val="accent1"/>
                </a:solidFill>
              </a:defRPr>
            </a:lvl3pPr>
            <a:lvl4pPr>
              <a:defRPr sz="2100">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p:txBody>
      </p:sp>
      <p:sp>
        <p:nvSpPr>
          <p:cNvPr id="5" name="Rectangle 4">
            <a:extLst>
              <a:ext uri="{FF2B5EF4-FFF2-40B4-BE49-F238E27FC236}">
                <a16:creationId xmlns:a16="http://schemas.microsoft.com/office/drawing/2014/main" id="{D75A57F4-5041-4E6C-A292-6AD0D433DC71}"/>
              </a:ext>
            </a:extLst>
          </p:cNvPr>
          <p:cNvSpPr/>
          <p:nvPr userDrawn="1"/>
        </p:nvSpPr>
        <p:spPr>
          <a:xfrm>
            <a:off x="0" y="1363287"/>
            <a:ext cx="5719156" cy="5494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AF518196-0F99-482B-BFB6-9DBF57E536A5}"/>
              </a:ext>
            </a:extLst>
          </p:cNvPr>
          <p:cNvSpPr>
            <a:spLocks noGrp="1"/>
          </p:cNvSpPr>
          <p:nvPr>
            <p:ph idx="10"/>
          </p:nvPr>
        </p:nvSpPr>
        <p:spPr>
          <a:xfrm>
            <a:off x="539999" y="1825625"/>
            <a:ext cx="5171027" cy="795027"/>
          </a:xfrm>
        </p:spPr>
        <p:txBody>
          <a:bodyPr/>
          <a:lstStyle>
            <a:lvl1pPr>
              <a:spcAft>
                <a:spcPts val="0"/>
              </a:spcAft>
              <a:defRPr sz="2000">
                <a:solidFill>
                  <a:schemeClr val="bg1"/>
                </a:solidFill>
              </a:defRPr>
            </a:lvl1pPr>
            <a:lvl2pPr>
              <a:defRPr sz="1300">
                <a:solidFill>
                  <a:schemeClr val="bg1"/>
                </a:solidFill>
              </a:defRPr>
            </a:lvl2pPr>
            <a:lvl3pPr marL="180000" indent="-180000">
              <a:buClr>
                <a:schemeClr val="accent3"/>
              </a:buClr>
              <a:buFont typeface="Arial" panose="020B0604020202020204" pitchFamily="34" charset="0"/>
              <a:buChar char="•"/>
              <a:defRPr sz="2100">
                <a:solidFill>
                  <a:schemeClr val="accent1"/>
                </a:solidFill>
              </a:defRPr>
            </a:lvl3pPr>
            <a:lvl4pPr>
              <a:defRPr sz="2100">
                <a:solidFill>
                  <a:schemeClr val="bg1"/>
                </a:solidFill>
              </a:defRPr>
            </a:lvl4pPr>
            <a:lvl5pPr>
              <a:defRPr>
                <a:solidFill>
                  <a:schemeClr val="bg1"/>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546088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B31C-81C8-48D9-8636-AC6F837B8086}"/>
              </a:ext>
            </a:extLst>
          </p:cNvPr>
          <p:cNvSpPr>
            <a:spLocks noGrp="1"/>
          </p:cNvSpPr>
          <p:nvPr>
            <p:ph type="title" hasCustomPrompt="1"/>
          </p:nvPr>
        </p:nvSpPr>
        <p:spPr>
          <a:xfrm>
            <a:off x="6096000" y="365125"/>
            <a:ext cx="5582194" cy="1325563"/>
          </a:xfrm>
        </p:spPr>
        <p:txBody>
          <a:bodyPr/>
          <a:lstStyle>
            <a:lvl1pPr algn="l">
              <a:defRPr/>
            </a:lvl1pPr>
          </a:lstStyle>
          <a:p>
            <a:r>
              <a:rPr lang="en-US" dirty="0"/>
              <a:t>title</a:t>
            </a:r>
            <a:endParaRPr lang="en-GB" dirty="0"/>
          </a:p>
        </p:txBody>
      </p:sp>
      <p:sp>
        <p:nvSpPr>
          <p:cNvPr id="3" name="Content Placeholder 2">
            <a:extLst>
              <a:ext uri="{FF2B5EF4-FFF2-40B4-BE49-F238E27FC236}">
                <a16:creationId xmlns:a16="http://schemas.microsoft.com/office/drawing/2014/main" id="{76D5FF06-F1D0-4AA3-AFF1-0F1346AF8B0A}"/>
              </a:ext>
            </a:extLst>
          </p:cNvPr>
          <p:cNvSpPr>
            <a:spLocks noGrp="1"/>
          </p:cNvSpPr>
          <p:nvPr>
            <p:ph idx="1"/>
          </p:nvPr>
        </p:nvSpPr>
        <p:spPr>
          <a:xfrm>
            <a:off x="6096000" y="1825625"/>
            <a:ext cx="5582194" cy="3765278"/>
          </a:xfrm>
        </p:spPr>
        <p:txBody>
          <a:bodyPr/>
          <a:lstStyle>
            <a:lvl1pPr>
              <a:defRPr>
                <a:solidFill>
                  <a:schemeClr val="bg1"/>
                </a:solidFill>
              </a:defRPr>
            </a:lvl1pPr>
            <a:lvl2pPr>
              <a:defRPr>
                <a:solidFill>
                  <a:schemeClr val="bg1"/>
                </a:solidFill>
              </a:defRPr>
            </a:lvl2pPr>
            <a:lvl3pPr marL="180000" indent="-180000">
              <a:buClr>
                <a:schemeClr val="accent3"/>
              </a:buClr>
              <a:buFont typeface="Arial" panose="020B0604020202020204" pitchFamily="34" charset="0"/>
              <a:buChar char="•"/>
              <a:defRPr sz="2100">
                <a:solidFill>
                  <a:schemeClr val="bg1"/>
                </a:solidFill>
              </a:defRPr>
            </a:lvl3pPr>
            <a:lvl4pPr>
              <a:defRPr sz="2100">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p:txBody>
      </p:sp>
      <p:sp>
        <p:nvSpPr>
          <p:cNvPr id="8" name="Picture Placeholder 7">
            <a:extLst>
              <a:ext uri="{FF2B5EF4-FFF2-40B4-BE49-F238E27FC236}">
                <a16:creationId xmlns:a16="http://schemas.microsoft.com/office/drawing/2014/main" id="{B14CFCFA-9F7B-4F82-BF6C-218AF5E65F6E}"/>
              </a:ext>
            </a:extLst>
          </p:cNvPr>
          <p:cNvSpPr>
            <a:spLocks noGrp="1"/>
          </p:cNvSpPr>
          <p:nvPr>
            <p:ph type="pic" sz="quarter" idx="10"/>
          </p:nvPr>
        </p:nvSpPr>
        <p:spPr>
          <a:xfrm>
            <a:off x="3080900" y="1825624"/>
            <a:ext cx="2416129" cy="1812097"/>
          </a:xfrm>
        </p:spPr>
        <p:txBody>
          <a:bodyPr/>
          <a:lstStyle/>
          <a:p>
            <a:r>
              <a:rPr lang="en-GB"/>
              <a:t>Click icon to add picture</a:t>
            </a:r>
          </a:p>
        </p:txBody>
      </p:sp>
      <p:sp>
        <p:nvSpPr>
          <p:cNvPr id="9" name="Picture Placeholder 7">
            <a:extLst>
              <a:ext uri="{FF2B5EF4-FFF2-40B4-BE49-F238E27FC236}">
                <a16:creationId xmlns:a16="http://schemas.microsoft.com/office/drawing/2014/main" id="{3EC72F86-DB19-4F58-9EA0-FF72C5E5D8DF}"/>
              </a:ext>
            </a:extLst>
          </p:cNvPr>
          <p:cNvSpPr>
            <a:spLocks noGrp="1"/>
          </p:cNvSpPr>
          <p:nvPr>
            <p:ph type="pic" sz="quarter" idx="11"/>
          </p:nvPr>
        </p:nvSpPr>
        <p:spPr>
          <a:xfrm>
            <a:off x="536483" y="1825624"/>
            <a:ext cx="2416129" cy="1812097"/>
          </a:xfrm>
        </p:spPr>
        <p:txBody>
          <a:bodyPr/>
          <a:lstStyle/>
          <a:p>
            <a:r>
              <a:rPr lang="en-GB"/>
              <a:t>Click icon to add picture</a:t>
            </a:r>
          </a:p>
        </p:txBody>
      </p:sp>
      <p:sp>
        <p:nvSpPr>
          <p:cNvPr id="10" name="Picture Placeholder 7">
            <a:extLst>
              <a:ext uri="{FF2B5EF4-FFF2-40B4-BE49-F238E27FC236}">
                <a16:creationId xmlns:a16="http://schemas.microsoft.com/office/drawing/2014/main" id="{6345054B-328E-4F97-A7AE-9AAEDC90ACA8}"/>
              </a:ext>
            </a:extLst>
          </p:cNvPr>
          <p:cNvSpPr>
            <a:spLocks noGrp="1"/>
          </p:cNvSpPr>
          <p:nvPr>
            <p:ph type="pic" sz="quarter" idx="12"/>
          </p:nvPr>
        </p:nvSpPr>
        <p:spPr>
          <a:xfrm>
            <a:off x="3080900" y="3733937"/>
            <a:ext cx="2416129" cy="1812097"/>
          </a:xfrm>
        </p:spPr>
        <p:txBody>
          <a:bodyPr/>
          <a:lstStyle/>
          <a:p>
            <a:r>
              <a:rPr lang="en-GB"/>
              <a:t>Click icon to add picture</a:t>
            </a:r>
          </a:p>
        </p:txBody>
      </p:sp>
      <p:sp>
        <p:nvSpPr>
          <p:cNvPr id="11" name="Picture Placeholder 7">
            <a:extLst>
              <a:ext uri="{FF2B5EF4-FFF2-40B4-BE49-F238E27FC236}">
                <a16:creationId xmlns:a16="http://schemas.microsoft.com/office/drawing/2014/main" id="{00245AA1-8FB8-4701-A65F-89EB5064DF6A}"/>
              </a:ext>
            </a:extLst>
          </p:cNvPr>
          <p:cNvSpPr>
            <a:spLocks noGrp="1"/>
          </p:cNvSpPr>
          <p:nvPr>
            <p:ph type="pic" sz="quarter" idx="13"/>
          </p:nvPr>
        </p:nvSpPr>
        <p:spPr>
          <a:xfrm>
            <a:off x="536483" y="3733937"/>
            <a:ext cx="2416129" cy="1812097"/>
          </a:xfrm>
        </p:spPr>
        <p:txBody>
          <a:bodyPr/>
          <a:lstStyle/>
          <a:p>
            <a:r>
              <a:rPr lang="en-GB"/>
              <a:t>Click icon to add picture</a:t>
            </a:r>
          </a:p>
        </p:txBody>
      </p:sp>
      <p:pic>
        <p:nvPicPr>
          <p:cNvPr id="17" name="Graphic 16">
            <a:extLst>
              <a:ext uri="{FF2B5EF4-FFF2-40B4-BE49-F238E27FC236}">
                <a16:creationId xmlns:a16="http://schemas.microsoft.com/office/drawing/2014/main" id="{7635535E-B69E-4A28-A2C6-CAB51078EF8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53048" y="6025994"/>
            <a:ext cx="1726780" cy="720000"/>
          </a:xfrm>
          <a:prstGeom prst="rect">
            <a:avLst/>
          </a:prstGeom>
        </p:spPr>
      </p:pic>
    </p:spTree>
    <p:extLst>
      <p:ext uri="{BB962C8B-B14F-4D97-AF65-F5344CB8AC3E}">
        <p14:creationId xmlns:p14="http://schemas.microsoft.com/office/powerpoint/2010/main" val="3252541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0050-4B34-412F-AF55-309DD4B6B005}"/>
              </a:ext>
            </a:extLst>
          </p:cNvPr>
          <p:cNvSpPr>
            <a:spLocks noGrp="1"/>
          </p:cNvSpPr>
          <p:nvPr>
            <p:ph type="title"/>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D8A95883-2507-402A-92C9-7C3E3EC669ED}"/>
              </a:ext>
            </a:extLst>
          </p:cNvPr>
          <p:cNvSpPr>
            <a:spLocks noGrp="1"/>
          </p:cNvSpPr>
          <p:nvPr>
            <p:ph type="dt" sz="half" idx="10"/>
          </p:nvPr>
        </p:nvSpPr>
        <p:spPr>
          <a:xfrm>
            <a:off x="838200" y="6356350"/>
            <a:ext cx="2743200" cy="365125"/>
          </a:xfrm>
          <a:prstGeom prst="rect">
            <a:avLst/>
          </a:prstGeom>
        </p:spPr>
        <p:txBody>
          <a:bodyPr/>
          <a:lstStyle/>
          <a:p>
            <a:fld id="{41604054-8C8D-4A5D-BC66-C96CC410D1E0}" type="datetimeFigureOut">
              <a:rPr lang="en-GB" smtClean="0"/>
              <a:t>10/11/2022</a:t>
            </a:fld>
            <a:endParaRPr lang="en-GB"/>
          </a:p>
        </p:txBody>
      </p:sp>
      <p:sp>
        <p:nvSpPr>
          <p:cNvPr id="4" name="Footer Placeholder 3">
            <a:extLst>
              <a:ext uri="{FF2B5EF4-FFF2-40B4-BE49-F238E27FC236}">
                <a16:creationId xmlns:a16="http://schemas.microsoft.com/office/drawing/2014/main" id="{35D0BDEA-F1BC-4FCD-B0FD-B4F4ADBE435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7AEBD5F4-034F-48F5-864A-0009B13053FD}"/>
              </a:ext>
            </a:extLst>
          </p:cNvPr>
          <p:cNvSpPr>
            <a:spLocks noGrp="1"/>
          </p:cNvSpPr>
          <p:nvPr>
            <p:ph type="sldNum" sz="quarter" idx="12"/>
          </p:nvPr>
        </p:nvSpPr>
        <p:spPr>
          <a:xfrm>
            <a:off x="8610600" y="6356350"/>
            <a:ext cx="2743200" cy="365125"/>
          </a:xfrm>
          <a:prstGeom prst="rect">
            <a:avLst/>
          </a:prstGeom>
        </p:spPr>
        <p:txBody>
          <a:bodyPr/>
          <a:lstStyle/>
          <a:p>
            <a:fld id="{43F78E45-DF56-45A3-9A6C-A9F1E26E746E}" type="slidenum">
              <a:rPr lang="en-GB" smtClean="0"/>
              <a:t>‹#›</a:t>
            </a:fld>
            <a:endParaRPr lang="en-GB"/>
          </a:p>
        </p:txBody>
      </p:sp>
    </p:spTree>
    <p:extLst>
      <p:ext uri="{BB962C8B-B14F-4D97-AF65-F5344CB8AC3E}">
        <p14:creationId xmlns:p14="http://schemas.microsoft.com/office/powerpoint/2010/main" val="1048314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022A422-96C5-402F-8860-29BEC0C6EC6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67863" y="6016500"/>
            <a:ext cx="1726780" cy="720000"/>
          </a:xfrm>
          <a:prstGeom prst="rect">
            <a:avLst/>
          </a:prstGeom>
        </p:spPr>
      </p:pic>
    </p:spTree>
    <p:extLst>
      <p:ext uri="{BB962C8B-B14F-4D97-AF65-F5344CB8AC3E}">
        <p14:creationId xmlns:p14="http://schemas.microsoft.com/office/powerpoint/2010/main" val="3733595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6C9B1-B4FB-4B6A-9ED2-24CCFCB19E20}"/>
              </a:ext>
            </a:extLst>
          </p:cNvPr>
          <p:cNvSpPr>
            <a:spLocks noGrp="1"/>
          </p:cNvSpPr>
          <p:nvPr>
            <p:ph type="title"/>
          </p:nvPr>
        </p:nvSpPr>
        <p:spPr>
          <a:xfrm>
            <a:off x="540000" y="527499"/>
            <a:ext cx="11112000" cy="387798"/>
          </a:xfrm>
          <a:prstGeom prst="rect">
            <a:avLst/>
          </a:prstGeom>
        </p:spPr>
        <p:txBody>
          <a:bodyPr vert="horz" lIns="0" tIns="0" rIns="0" bIns="0" rtlCol="0" anchor="ctr">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5980CDC9-C31F-45B3-A70E-10252AEA196B}"/>
              </a:ext>
            </a:extLst>
          </p:cNvPr>
          <p:cNvSpPr>
            <a:spLocks noGrp="1"/>
          </p:cNvSpPr>
          <p:nvPr>
            <p:ph type="body" idx="1"/>
          </p:nvPr>
        </p:nvSpPr>
        <p:spPr>
          <a:xfrm>
            <a:off x="540000" y="1681089"/>
            <a:ext cx="11112000" cy="43354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pic>
        <p:nvPicPr>
          <p:cNvPr id="8" name="Graphic 7">
            <a:extLst>
              <a:ext uri="{FF2B5EF4-FFF2-40B4-BE49-F238E27FC236}">
                <a16:creationId xmlns:a16="http://schemas.microsoft.com/office/drawing/2014/main" id="{0934B481-6143-4769-AD1B-2A38AB436BAB}"/>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267863" y="6016500"/>
            <a:ext cx="1726780" cy="720000"/>
          </a:xfrm>
          <a:prstGeom prst="rect">
            <a:avLst/>
          </a:prstGeom>
        </p:spPr>
      </p:pic>
      <p:cxnSp>
        <p:nvCxnSpPr>
          <p:cNvPr id="14" name="Straight Connector 13">
            <a:extLst>
              <a:ext uri="{FF2B5EF4-FFF2-40B4-BE49-F238E27FC236}">
                <a16:creationId xmlns:a16="http://schemas.microsoft.com/office/drawing/2014/main" id="{5414C19A-EE4C-4316-8E86-F906AC51F931}"/>
              </a:ext>
            </a:extLst>
          </p:cNvPr>
          <p:cNvCxnSpPr/>
          <p:nvPr userDrawn="1"/>
        </p:nvCxnSpPr>
        <p:spPr>
          <a:xfrm>
            <a:off x="0" y="1363289"/>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1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4" r:id="rId5"/>
    <p:sldLayoutId id="2147483655"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200" b="1" kern="1200" cap="all" baseline="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400" kern="1200" cap="all"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2100"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None/>
        <a:defRPr sz="1400" kern="1200">
          <a:solidFill>
            <a:schemeClr val="accent1"/>
          </a:solidFill>
          <a:latin typeface="+mn-lt"/>
          <a:ea typeface="+mn-ea"/>
          <a:cs typeface="+mn-cs"/>
        </a:defRPr>
      </a:lvl3pPr>
      <a:lvl4pPr marL="180000" indent="-180000" algn="l" defTabSz="914400" rtl="0" eaLnBrk="1" latinLnBrk="0" hangingPunct="1">
        <a:lnSpc>
          <a:spcPct val="100000"/>
        </a:lnSpc>
        <a:spcBef>
          <a:spcPts val="0"/>
        </a:spcBef>
        <a:spcAft>
          <a:spcPts val="900"/>
        </a:spcAft>
        <a:buClr>
          <a:schemeClr val="accent3"/>
        </a:buClr>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www.suffolkcf.org.uk/give/give-together/sports-fun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hyperlink" Target="mailto:rmacdonald@ukcommunityfoundations.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ukcommunityfoundatio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FAD37-3A53-4EC2-8EB1-C4509440AA38}"/>
              </a:ext>
            </a:extLst>
          </p:cNvPr>
          <p:cNvSpPr>
            <a:spLocks noGrp="1"/>
          </p:cNvSpPr>
          <p:nvPr>
            <p:ph type="ctrTitle"/>
          </p:nvPr>
        </p:nvSpPr>
        <p:spPr/>
        <p:txBody>
          <a:bodyPr/>
          <a:lstStyle/>
          <a:p>
            <a:r>
              <a:rPr lang="en-GB" sz="4000" dirty="0"/>
              <a:t>Community foundations and the cost of living crisis</a:t>
            </a:r>
            <a:br>
              <a:rPr lang="en-GB" sz="3600" dirty="0"/>
            </a:br>
            <a:r>
              <a:rPr lang="en-GB" sz="3600" dirty="0"/>
              <a:t>Rosemary Macdonald</a:t>
            </a:r>
            <a:br>
              <a:rPr lang="en-GB" sz="3600" dirty="0"/>
            </a:br>
            <a:r>
              <a:rPr lang="en-GB" sz="3600" dirty="0"/>
              <a:t>CEO, UKCF</a:t>
            </a:r>
            <a:br>
              <a:rPr lang="en-GB" dirty="0"/>
            </a:br>
            <a:r>
              <a:rPr lang="en-GB" dirty="0"/>
              <a:t>Sported Webinar, 9</a:t>
            </a:r>
            <a:r>
              <a:rPr lang="en-GB" baseline="30000" dirty="0"/>
              <a:t>th</a:t>
            </a:r>
            <a:r>
              <a:rPr lang="en-GB" dirty="0"/>
              <a:t> November 2022</a:t>
            </a:r>
            <a:br>
              <a:rPr lang="en-GB" dirty="0"/>
            </a:br>
            <a:br>
              <a:rPr lang="en-GB" dirty="0"/>
            </a:br>
            <a:endParaRPr lang="en-GB" dirty="0"/>
          </a:p>
        </p:txBody>
      </p:sp>
    </p:spTree>
    <p:extLst>
      <p:ext uri="{BB962C8B-B14F-4D97-AF65-F5344CB8AC3E}">
        <p14:creationId xmlns:p14="http://schemas.microsoft.com/office/powerpoint/2010/main" val="740440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DA7E-06AC-4FE4-81CE-4AE1598647B1}"/>
              </a:ext>
            </a:extLst>
          </p:cNvPr>
          <p:cNvSpPr>
            <a:spLocks noGrp="1"/>
          </p:cNvSpPr>
          <p:nvPr>
            <p:ph type="title"/>
          </p:nvPr>
        </p:nvSpPr>
        <p:spPr>
          <a:xfrm>
            <a:off x="536483" y="365125"/>
            <a:ext cx="11141711" cy="1325563"/>
          </a:xfrm>
        </p:spPr>
        <p:txBody>
          <a:bodyPr/>
          <a:lstStyle/>
          <a:p>
            <a:pPr algn="ctr"/>
            <a:r>
              <a:rPr lang="en-GB" dirty="0">
                <a:solidFill>
                  <a:schemeClr val="bg1"/>
                </a:solidFill>
              </a:rPr>
              <a:t>INTRODUCING community foundations</a:t>
            </a:r>
          </a:p>
        </p:txBody>
      </p:sp>
      <p:sp>
        <p:nvSpPr>
          <p:cNvPr id="3" name="Content Placeholder 2">
            <a:extLst>
              <a:ext uri="{FF2B5EF4-FFF2-40B4-BE49-F238E27FC236}">
                <a16:creationId xmlns:a16="http://schemas.microsoft.com/office/drawing/2014/main" id="{E4670E1D-1F15-4C3D-8509-3687A5AC269F}"/>
              </a:ext>
            </a:extLst>
          </p:cNvPr>
          <p:cNvSpPr>
            <a:spLocks noGrp="1"/>
          </p:cNvSpPr>
          <p:nvPr>
            <p:ph idx="1"/>
          </p:nvPr>
        </p:nvSpPr>
        <p:spPr/>
        <p:txBody>
          <a:bodyPr/>
          <a:lstStyle/>
          <a:p>
            <a:r>
              <a:rPr lang="en-GB" dirty="0"/>
              <a:t>A national network                  with local reach</a:t>
            </a:r>
          </a:p>
          <a:p>
            <a:pPr lvl="1"/>
            <a:r>
              <a:rPr lang="en-GB" dirty="0"/>
              <a:t>Community foundations champion the people and organisations making a difference in their local communities by:</a:t>
            </a:r>
          </a:p>
          <a:p>
            <a:pPr lvl="3"/>
            <a:r>
              <a:rPr lang="en-GB" dirty="0"/>
              <a:t>encouraging local philanthropy</a:t>
            </a:r>
          </a:p>
          <a:p>
            <a:pPr lvl="3"/>
            <a:r>
              <a:rPr lang="en-GB" dirty="0"/>
              <a:t>building local endowment funds</a:t>
            </a:r>
          </a:p>
          <a:p>
            <a:pPr lvl="3"/>
            <a:r>
              <a:rPr lang="en-GB" dirty="0"/>
              <a:t>grant making</a:t>
            </a:r>
          </a:p>
          <a:p>
            <a:pPr lvl="3"/>
            <a:r>
              <a:rPr lang="en-GB" dirty="0"/>
              <a:t>local convening and matching donors to need</a:t>
            </a:r>
          </a:p>
        </p:txBody>
      </p:sp>
      <p:pic>
        <p:nvPicPr>
          <p:cNvPr id="11" name="Picture Placeholder 10" descr="A picture containing person, outdoor, sport, dancer&#10;&#10;Description automatically generated">
            <a:extLst>
              <a:ext uri="{FF2B5EF4-FFF2-40B4-BE49-F238E27FC236}">
                <a16:creationId xmlns:a16="http://schemas.microsoft.com/office/drawing/2014/main" id="{9B06EF1F-5A3E-3A4F-B2D3-6C0A3A039C8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9" name="Picture Placeholder 8" descr="A picture containing text, indoor, table, meal&#10;&#10;Description automatically generated">
            <a:extLst>
              <a:ext uri="{FF2B5EF4-FFF2-40B4-BE49-F238E27FC236}">
                <a16:creationId xmlns:a16="http://schemas.microsoft.com/office/drawing/2014/main" id="{E759CC75-9E30-C041-886F-88415D68F346}"/>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15" name="Picture Placeholder 14" descr="A picture containing person, outdoor, sky, child&#10;&#10;Description automatically generated">
            <a:extLst>
              <a:ext uri="{FF2B5EF4-FFF2-40B4-BE49-F238E27FC236}">
                <a16:creationId xmlns:a16="http://schemas.microsoft.com/office/drawing/2014/main" id="{7DFB3877-4971-F34D-B6AF-3B4BBCCC3E0D}"/>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pic>
        <p:nvPicPr>
          <p:cNvPr id="19" name="Picture Placeholder 18" descr="A picture containing building, person, outdoor, scene&#10;&#10;Description automatically generated">
            <a:extLst>
              <a:ext uri="{FF2B5EF4-FFF2-40B4-BE49-F238E27FC236}">
                <a16:creationId xmlns:a16="http://schemas.microsoft.com/office/drawing/2014/main" id="{19391291-BBB2-2449-9E06-43FDCEEF9763}"/>
              </a:ext>
            </a:extLst>
          </p:cNvPr>
          <p:cNvPicPr>
            <a:picLocks noGrp="1" noChangeAspect="1"/>
          </p:cNvPicPr>
          <p:nvPr>
            <p:ph type="pic" sz="quarter" idx="12"/>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03234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788F-547C-4F9C-AFF7-DD98A8224F8A}"/>
              </a:ext>
            </a:extLst>
          </p:cNvPr>
          <p:cNvSpPr>
            <a:spLocks noGrp="1"/>
          </p:cNvSpPr>
          <p:nvPr>
            <p:ph type="title"/>
          </p:nvPr>
        </p:nvSpPr>
        <p:spPr/>
        <p:txBody>
          <a:bodyPr/>
          <a:lstStyle/>
          <a:p>
            <a:r>
              <a:rPr lang="en-GB" dirty="0"/>
              <a:t>The network in numbers</a:t>
            </a:r>
            <a:br>
              <a:rPr lang="en-GB" dirty="0"/>
            </a:br>
            <a:r>
              <a:rPr lang="en-GB" sz="2000" dirty="0"/>
              <a:t>We cover every postcode in the UK</a:t>
            </a:r>
            <a:endParaRPr lang="en-GB" dirty="0"/>
          </a:p>
        </p:txBody>
      </p:sp>
      <p:pic>
        <p:nvPicPr>
          <p:cNvPr id="5" name="object 3">
            <a:extLst>
              <a:ext uri="{FF2B5EF4-FFF2-40B4-BE49-F238E27FC236}">
                <a16:creationId xmlns:a16="http://schemas.microsoft.com/office/drawing/2014/main" id="{3644C366-A048-4140-BB28-29038BE9824B}"/>
              </a:ext>
            </a:extLst>
          </p:cNvPr>
          <p:cNvPicPr/>
          <p:nvPr/>
        </p:nvPicPr>
        <p:blipFill>
          <a:blip r:embed="rId3" cstate="email">
            <a:extLst>
              <a:ext uri="{28A0092B-C50C-407E-A947-70E740481C1C}">
                <a14:useLocalDpi xmlns:a14="http://schemas.microsoft.com/office/drawing/2010/main"/>
              </a:ext>
            </a:extLst>
          </a:blip>
          <a:stretch>
            <a:fillRect/>
          </a:stretch>
        </p:blipFill>
        <p:spPr>
          <a:xfrm>
            <a:off x="323382" y="4219361"/>
            <a:ext cx="1221740" cy="1210968"/>
          </a:xfrm>
          <a:prstGeom prst="rect">
            <a:avLst/>
          </a:prstGeom>
        </p:spPr>
      </p:pic>
      <p:sp>
        <p:nvSpPr>
          <p:cNvPr id="8" name="object 9">
            <a:extLst>
              <a:ext uri="{FF2B5EF4-FFF2-40B4-BE49-F238E27FC236}">
                <a16:creationId xmlns:a16="http://schemas.microsoft.com/office/drawing/2014/main" id="{6B4CBEA0-4E45-7841-8D85-92EA76FF2803}"/>
              </a:ext>
            </a:extLst>
          </p:cNvPr>
          <p:cNvSpPr txBox="1"/>
          <p:nvPr/>
        </p:nvSpPr>
        <p:spPr>
          <a:xfrm>
            <a:off x="1679226" y="2112267"/>
            <a:ext cx="2603214" cy="936795"/>
          </a:xfrm>
          <a:prstGeom prst="rect">
            <a:avLst/>
          </a:prstGeom>
        </p:spPr>
        <p:txBody>
          <a:bodyPr vert="horz" wrap="square" lIns="0" tIns="13335" rIns="0" bIns="0" rtlCol="0">
            <a:spAutoFit/>
          </a:bodyPr>
          <a:lstStyle/>
          <a:p>
            <a:pPr marL="16510">
              <a:lnSpc>
                <a:spcPct val="100000"/>
              </a:lnSpc>
              <a:spcBef>
                <a:spcPts val="105"/>
              </a:spcBef>
            </a:pPr>
            <a:r>
              <a:rPr lang="en-GB" sz="2000" b="1" spc="95" dirty="0">
                <a:latin typeface="Arial"/>
                <a:cs typeface="Arial"/>
              </a:rPr>
              <a:t>47 </a:t>
            </a:r>
            <a:r>
              <a:rPr sz="2000" b="1" spc="95" dirty="0">
                <a:latin typeface="Arial"/>
                <a:cs typeface="Arial"/>
              </a:rPr>
              <a:t>community</a:t>
            </a:r>
            <a:r>
              <a:rPr lang="en-GB" sz="2000" dirty="0">
                <a:latin typeface="Arial"/>
                <a:cs typeface="Arial"/>
              </a:rPr>
              <a:t> </a:t>
            </a:r>
            <a:r>
              <a:rPr sz="2000" b="1" spc="50" dirty="0">
                <a:latin typeface="Arial"/>
                <a:cs typeface="Arial"/>
              </a:rPr>
              <a:t>foundations</a:t>
            </a:r>
            <a:r>
              <a:rPr lang="en-GB" sz="2000" b="1" spc="50" dirty="0">
                <a:latin typeface="Arial"/>
                <a:cs typeface="Arial"/>
              </a:rPr>
              <a:t> + 3 overseas members</a:t>
            </a:r>
            <a:endParaRPr sz="2000" dirty="0">
              <a:latin typeface="Arial"/>
              <a:cs typeface="Arial"/>
            </a:endParaRPr>
          </a:p>
        </p:txBody>
      </p:sp>
      <p:pic>
        <p:nvPicPr>
          <p:cNvPr id="9" name="object 5">
            <a:extLst>
              <a:ext uri="{FF2B5EF4-FFF2-40B4-BE49-F238E27FC236}">
                <a16:creationId xmlns:a16="http://schemas.microsoft.com/office/drawing/2014/main" id="{6E2360A8-25AD-9B47-BD28-93DF5D24E1B7}"/>
              </a:ext>
            </a:extLst>
          </p:cNvPr>
          <p:cNvPicPr/>
          <p:nvPr/>
        </p:nvPicPr>
        <p:blipFill>
          <a:blip r:embed="rId4" cstate="email">
            <a:extLst>
              <a:ext uri="{28A0092B-C50C-407E-A947-70E740481C1C}">
                <a14:useLocalDpi xmlns:a14="http://schemas.microsoft.com/office/drawing/2010/main"/>
              </a:ext>
            </a:extLst>
          </a:blip>
          <a:stretch>
            <a:fillRect/>
          </a:stretch>
        </p:blipFill>
        <p:spPr>
          <a:xfrm>
            <a:off x="7992215" y="1821292"/>
            <a:ext cx="1209013" cy="1210968"/>
          </a:xfrm>
          <a:prstGeom prst="rect">
            <a:avLst/>
          </a:prstGeom>
          <a:solidFill>
            <a:schemeClr val="accent1"/>
          </a:solidFill>
        </p:spPr>
      </p:pic>
      <p:pic>
        <p:nvPicPr>
          <p:cNvPr id="10" name="object 6">
            <a:extLst>
              <a:ext uri="{FF2B5EF4-FFF2-40B4-BE49-F238E27FC236}">
                <a16:creationId xmlns:a16="http://schemas.microsoft.com/office/drawing/2014/main" id="{1C1E1046-DB7C-2042-B883-7D99E253D225}"/>
              </a:ext>
            </a:extLst>
          </p:cNvPr>
          <p:cNvPicPr/>
          <p:nvPr/>
        </p:nvPicPr>
        <p:blipFill>
          <a:blip r:embed="rId5" cstate="email">
            <a:extLst>
              <a:ext uri="{28A0092B-C50C-407E-A947-70E740481C1C}">
                <a14:useLocalDpi xmlns:a14="http://schemas.microsoft.com/office/drawing/2010/main"/>
              </a:ext>
            </a:extLst>
          </a:blip>
          <a:stretch>
            <a:fillRect/>
          </a:stretch>
        </p:blipFill>
        <p:spPr>
          <a:xfrm>
            <a:off x="7992216" y="4219361"/>
            <a:ext cx="1209013" cy="1210968"/>
          </a:xfrm>
          <a:prstGeom prst="rect">
            <a:avLst/>
          </a:prstGeom>
        </p:spPr>
      </p:pic>
      <p:sp>
        <p:nvSpPr>
          <p:cNvPr id="11" name="object 10">
            <a:extLst>
              <a:ext uri="{FF2B5EF4-FFF2-40B4-BE49-F238E27FC236}">
                <a16:creationId xmlns:a16="http://schemas.microsoft.com/office/drawing/2014/main" id="{4BD6A20A-6B20-8443-8037-F61A2B8B4640}"/>
              </a:ext>
            </a:extLst>
          </p:cNvPr>
          <p:cNvSpPr txBox="1"/>
          <p:nvPr/>
        </p:nvSpPr>
        <p:spPr>
          <a:xfrm>
            <a:off x="9340674" y="2137180"/>
            <a:ext cx="2479040" cy="629018"/>
          </a:xfrm>
          <a:prstGeom prst="rect">
            <a:avLst/>
          </a:prstGeom>
        </p:spPr>
        <p:txBody>
          <a:bodyPr vert="horz" wrap="square" lIns="0" tIns="13335" rIns="0" bIns="0" rtlCol="0">
            <a:spAutoFit/>
          </a:bodyPr>
          <a:lstStyle/>
          <a:p>
            <a:pPr marL="12700">
              <a:lnSpc>
                <a:spcPct val="100000"/>
              </a:lnSpc>
              <a:spcBef>
                <a:spcPts val="105"/>
              </a:spcBef>
            </a:pPr>
            <a:r>
              <a:rPr lang="en-GB" sz="2000" b="1" spc="110" dirty="0">
                <a:latin typeface="Arial"/>
                <a:cs typeface="Arial"/>
              </a:rPr>
              <a:t>Over £</a:t>
            </a:r>
            <a:r>
              <a:rPr sz="2000" b="1" spc="110" dirty="0">
                <a:latin typeface="Arial"/>
                <a:cs typeface="Arial"/>
              </a:rPr>
              <a:t>l.</a:t>
            </a:r>
            <a:r>
              <a:rPr lang="en-GB" sz="2000" b="1" spc="110" dirty="0">
                <a:latin typeface="Arial"/>
                <a:cs typeface="Arial"/>
              </a:rPr>
              <a:t>4 </a:t>
            </a:r>
            <a:r>
              <a:rPr sz="2000" b="1" spc="110" dirty="0">
                <a:latin typeface="Arial"/>
                <a:cs typeface="Arial"/>
              </a:rPr>
              <a:t>billion</a:t>
            </a:r>
            <a:r>
              <a:rPr lang="en-GB" sz="2000" b="1" spc="110" dirty="0">
                <a:latin typeface="Arial"/>
                <a:cs typeface="Arial"/>
              </a:rPr>
              <a:t> given</a:t>
            </a:r>
            <a:r>
              <a:rPr sz="2000" b="1" spc="45" dirty="0">
                <a:latin typeface="Arial"/>
                <a:cs typeface="Arial"/>
              </a:rPr>
              <a:t> </a:t>
            </a:r>
            <a:r>
              <a:rPr sz="2000" b="1" spc="40" dirty="0">
                <a:latin typeface="Arial"/>
                <a:cs typeface="Arial"/>
              </a:rPr>
              <a:t>in</a:t>
            </a:r>
            <a:r>
              <a:rPr sz="2000" b="1" spc="-75" dirty="0">
                <a:latin typeface="Arial"/>
                <a:cs typeface="Arial"/>
              </a:rPr>
              <a:t> </a:t>
            </a:r>
            <a:r>
              <a:rPr sz="2000" b="1" spc="25" dirty="0">
                <a:latin typeface="Arial"/>
                <a:cs typeface="Arial"/>
              </a:rPr>
              <a:t>grants</a:t>
            </a:r>
            <a:endParaRPr sz="2000" dirty="0">
              <a:latin typeface="Arial"/>
              <a:cs typeface="Arial"/>
            </a:endParaRPr>
          </a:p>
        </p:txBody>
      </p:sp>
      <p:sp>
        <p:nvSpPr>
          <p:cNvPr id="12" name="object 11">
            <a:extLst>
              <a:ext uri="{FF2B5EF4-FFF2-40B4-BE49-F238E27FC236}">
                <a16:creationId xmlns:a16="http://schemas.microsoft.com/office/drawing/2014/main" id="{392759CF-BCA9-4142-A741-A73D5732AA1D}"/>
              </a:ext>
            </a:extLst>
          </p:cNvPr>
          <p:cNvSpPr txBox="1"/>
          <p:nvPr/>
        </p:nvSpPr>
        <p:spPr>
          <a:xfrm>
            <a:off x="9310194" y="4423362"/>
            <a:ext cx="2785728" cy="629018"/>
          </a:xfrm>
          <a:prstGeom prst="rect">
            <a:avLst/>
          </a:prstGeom>
        </p:spPr>
        <p:txBody>
          <a:bodyPr vert="horz" wrap="square" lIns="0" tIns="13335" rIns="0" bIns="0" rtlCol="0">
            <a:spAutoFit/>
          </a:bodyPr>
          <a:lstStyle/>
          <a:p>
            <a:pPr marL="24765">
              <a:lnSpc>
                <a:spcPct val="100000"/>
              </a:lnSpc>
              <a:spcBef>
                <a:spcPts val="105"/>
              </a:spcBef>
            </a:pPr>
            <a:r>
              <a:rPr lang="en-GB" sz="2000" b="1" spc="75" dirty="0">
                <a:latin typeface="Arial"/>
                <a:cs typeface="Arial"/>
              </a:rPr>
              <a:t>£175m </a:t>
            </a:r>
            <a:r>
              <a:rPr sz="2000" b="1" spc="135" dirty="0">
                <a:latin typeface="Arial"/>
                <a:cs typeface="Arial"/>
              </a:rPr>
              <a:t>million</a:t>
            </a:r>
            <a:r>
              <a:rPr lang="en-GB" sz="2000" dirty="0">
                <a:latin typeface="Arial"/>
                <a:cs typeface="Arial"/>
              </a:rPr>
              <a:t> </a:t>
            </a:r>
            <a:r>
              <a:rPr lang="en-GB" sz="2000" b="1" spc="40" dirty="0">
                <a:latin typeface="Arial"/>
                <a:cs typeface="Arial"/>
              </a:rPr>
              <a:t>distributed in 2020/21</a:t>
            </a:r>
            <a:endParaRPr sz="2000" dirty="0">
              <a:latin typeface="Arial"/>
              <a:cs typeface="Arial"/>
            </a:endParaRPr>
          </a:p>
        </p:txBody>
      </p:sp>
      <p:sp>
        <p:nvSpPr>
          <p:cNvPr id="14" name="object 11">
            <a:extLst>
              <a:ext uri="{FF2B5EF4-FFF2-40B4-BE49-F238E27FC236}">
                <a16:creationId xmlns:a16="http://schemas.microsoft.com/office/drawing/2014/main" id="{077740AB-03A1-3B42-B481-9E1A914E9F16}"/>
              </a:ext>
            </a:extLst>
          </p:cNvPr>
          <p:cNvSpPr txBox="1"/>
          <p:nvPr/>
        </p:nvSpPr>
        <p:spPr>
          <a:xfrm>
            <a:off x="1635751" y="4423362"/>
            <a:ext cx="2021849" cy="936795"/>
          </a:xfrm>
          <a:prstGeom prst="rect">
            <a:avLst/>
          </a:prstGeom>
        </p:spPr>
        <p:txBody>
          <a:bodyPr vert="horz" wrap="square" lIns="0" tIns="13335" rIns="0" bIns="0" rtlCol="0">
            <a:spAutoFit/>
          </a:bodyPr>
          <a:lstStyle/>
          <a:p>
            <a:pPr marL="24765">
              <a:lnSpc>
                <a:spcPct val="100000"/>
              </a:lnSpc>
              <a:spcBef>
                <a:spcPts val="105"/>
              </a:spcBef>
            </a:pPr>
            <a:r>
              <a:rPr lang="en-GB" sz="2000" b="1" spc="75" dirty="0">
                <a:latin typeface="Arial"/>
                <a:cs typeface="Arial"/>
              </a:rPr>
              <a:t>£816m </a:t>
            </a:r>
            <a:r>
              <a:rPr sz="2000" b="1" spc="135" dirty="0">
                <a:latin typeface="Arial"/>
                <a:cs typeface="Arial"/>
              </a:rPr>
              <a:t>million</a:t>
            </a:r>
            <a:r>
              <a:rPr lang="en-GB" sz="2000" dirty="0">
                <a:latin typeface="Arial"/>
                <a:cs typeface="Arial"/>
              </a:rPr>
              <a:t> </a:t>
            </a:r>
            <a:r>
              <a:rPr sz="2000" b="1" spc="40" dirty="0">
                <a:latin typeface="Arial"/>
                <a:cs typeface="Arial"/>
              </a:rPr>
              <a:t>in</a:t>
            </a:r>
            <a:r>
              <a:rPr sz="2000" b="1" spc="-30" dirty="0">
                <a:latin typeface="Arial"/>
                <a:cs typeface="Arial"/>
              </a:rPr>
              <a:t> </a:t>
            </a:r>
            <a:r>
              <a:rPr lang="en-GB" sz="2000" b="1" spc="25" dirty="0">
                <a:latin typeface="Arial"/>
                <a:cs typeface="Arial"/>
              </a:rPr>
              <a:t>managed endowment</a:t>
            </a:r>
            <a:endParaRPr sz="2000" dirty="0">
              <a:latin typeface="Arial"/>
              <a:cs typeface="Arial"/>
            </a:endParaRPr>
          </a:p>
        </p:txBody>
      </p:sp>
      <p:sp>
        <p:nvSpPr>
          <p:cNvPr id="16" name="Oval 15">
            <a:extLst>
              <a:ext uri="{FF2B5EF4-FFF2-40B4-BE49-F238E27FC236}">
                <a16:creationId xmlns:a16="http://schemas.microsoft.com/office/drawing/2014/main" id="{A54EA754-6BA1-F942-9BF0-0A7B42E22016}"/>
              </a:ext>
            </a:extLst>
          </p:cNvPr>
          <p:cNvSpPr/>
          <p:nvPr/>
        </p:nvSpPr>
        <p:spPr>
          <a:xfrm>
            <a:off x="323381" y="1822013"/>
            <a:ext cx="1221741" cy="1210969"/>
          </a:xfrm>
          <a:prstGeom prst="ellipse">
            <a:avLst/>
          </a:prstGeom>
          <a:solidFill>
            <a:schemeClr val="accent1"/>
          </a:solidFill>
          <a:ln>
            <a:solidFill>
              <a:srgbClr val="2FBB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47</a:t>
            </a:r>
          </a:p>
        </p:txBody>
      </p:sp>
      <p:pic>
        <p:nvPicPr>
          <p:cNvPr id="17" name="Picture 2">
            <a:extLst>
              <a:ext uri="{FF2B5EF4-FFF2-40B4-BE49-F238E27FC236}">
                <a16:creationId xmlns:a16="http://schemas.microsoft.com/office/drawing/2014/main" id="{53E5CE31-4665-9D40-9D12-91FC5312EC9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199785" y="1846204"/>
            <a:ext cx="3642498" cy="403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159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E113F0F-76CB-FA03-5C66-2A25ADC70C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3336" y="4775457"/>
            <a:ext cx="5642230" cy="1264298"/>
          </a:xfrm>
          <a:prstGeom prst="rect">
            <a:avLst/>
          </a:prstGeom>
        </p:spPr>
      </p:pic>
      <p:sp>
        <p:nvSpPr>
          <p:cNvPr id="2" name="Title 1">
            <a:extLst>
              <a:ext uri="{FF2B5EF4-FFF2-40B4-BE49-F238E27FC236}">
                <a16:creationId xmlns:a16="http://schemas.microsoft.com/office/drawing/2014/main" id="{9277788F-547C-4F9C-AFF7-DD98A8224F8A}"/>
              </a:ext>
            </a:extLst>
          </p:cNvPr>
          <p:cNvSpPr>
            <a:spLocks noGrp="1"/>
          </p:cNvSpPr>
          <p:nvPr>
            <p:ph type="title"/>
          </p:nvPr>
        </p:nvSpPr>
        <p:spPr/>
        <p:txBody>
          <a:bodyPr/>
          <a:lstStyle/>
          <a:p>
            <a:r>
              <a:rPr lang="en-GB"/>
              <a:t>Issues we tackle in communities</a:t>
            </a:r>
          </a:p>
        </p:txBody>
      </p:sp>
      <p:pic>
        <p:nvPicPr>
          <p:cNvPr id="5" name="Picture 4">
            <a:extLst>
              <a:ext uri="{FF2B5EF4-FFF2-40B4-BE49-F238E27FC236}">
                <a16:creationId xmlns:a16="http://schemas.microsoft.com/office/drawing/2014/main" id="{423E521B-2294-0745-15A1-A4E66FAC81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290" y="2970797"/>
            <a:ext cx="4541451" cy="2554566"/>
          </a:xfrm>
          <a:prstGeom prst="rect">
            <a:avLst/>
          </a:prstGeom>
        </p:spPr>
      </p:pic>
      <p:pic>
        <p:nvPicPr>
          <p:cNvPr id="7" name="Picture 6" descr="Diagram&#10;&#10;Description automatically generated">
            <a:extLst>
              <a:ext uri="{FF2B5EF4-FFF2-40B4-BE49-F238E27FC236}">
                <a16:creationId xmlns:a16="http://schemas.microsoft.com/office/drawing/2014/main" id="{66A9ED30-059E-EA55-2E23-9C2BCE48C0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3336" y="2541786"/>
            <a:ext cx="6770057" cy="1188642"/>
          </a:xfrm>
          <a:prstGeom prst="rect">
            <a:avLst/>
          </a:prstGeom>
        </p:spPr>
      </p:pic>
      <p:pic>
        <p:nvPicPr>
          <p:cNvPr id="9" name="Picture 8" descr="Diagram&#10;&#10;Description automatically generated">
            <a:extLst>
              <a:ext uri="{FF2B5EF4-FFF2-40B4-BE49-F238E27FC236}">
                <a16:creationId xmlns:a16="http://schemas.microsoft.com/office/drawing/2014/main" id="{DE3CBA9D-386F-48CA-5A4D-D99E72BF44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13336" y="3653759"/>
            <a:ext cx="6770058" cy="1188642"/>
          </a:xfrm>
          <a:prstGeom prst="rect">
            <a:avLst/>
          </a:prstGeom>
        </p:spPr>
      </p:pic>
      <p:pic>
        <p:nvPicPr>
          <p:cNvPr id="11" name="Picture 10">
            <a:extLst>
              <a:ext uri="{FF2B5EF4-FFF2-40B4-BE49-F238E27FC236}">
                <a16:creationId xmlns:a16="http://schemas.microsoft.com/office/drawing/2014/main" id="{FFD0AE90-3488-A1C9-CB3B-3247804DFF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67000" y="1496757"/>
            <a:ext cx="6858000" cy="1045029"/>
          </a:xfrm>
          <a:prstGeom prst="rect">
            <a:avLst/>
          </a:prstGeom>
        </p:spPr>
      </p:pic>
    </p:spTree>
    <p:extLst>
      <p:ext uri="{BB962C8B-B14F-4D97-AF65-F5344CB8AC3E}">
        <p14:creationId xmlns:p14="http://schemas.microsoft.com/office/powerpoint/2010/main" val="100762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B449-C985-4A89-961A-6E84AC42B6ED}"/>
              </a:ext>
            </a:extLst>
          </p:cNvPr>
          <p:cNvSpPr>
            <a:spLocks noGrp="1"/>
          </p:cNvSpPr>
          <p:nvPr>
            <p:ph type="title"/>
          </p:nvPr>
        </p:nvSpPr>
        <p:spPr>
          <a:xfrm>
            <a:off x="540000" y="557979"/>
            <a:ext cx="11112000" cy="387798"/>
          </a:xfrm>
        </p:spPr>
        <p:txBody>
          <a:bodyPr/>
          <a:lstStyle/>
          <a:p>
            <a:r>
              <a:rPr lang="en-GB" dirty="0"/>
              <a:t>SUPPORTING LOCAL SPORT</a:t>
            </a:r>
          </a:p>
        </p:txBody>
      </p:sp>
      <p:sp>
        <p:nvSpPr>
          <p:cNvPr id="3" name="Content Placeholder 2">
            <a:extLst>
              <a:ext uri="{FF2B5EF4-FFF2-40B4-BE49-F238E27FC236}">
                <a16:creationId xmlns:a16="http://schemas.microsoft.com/office/drawing/2014/main" id="{122CFDE4-E9DC-467B-B428-B9C76994242F}"/>
              </a:ext>
            </a:extLst>
          </p:cNvPr>
          <p:cNvSpPr>
            <a:spLocks noGrp="1"/>
          </p:cNvSpPr>
          <p:nvPr>
            <p:ph idx="1"/>
          </p:nvPr>
        </p:nvSpPr>
        <p:spPr>
          <a:xfrm>
            <a:off x="6096000" y="1825625"/>
            <a:ext cx="5582194" cy="3765278"/>
          </a:xfrm>
        </p:spPr>
        <p:txBody>
          <a:bodyPr vert="horz" lIns="0" tIns="0" rIns="0" bIns="0" rtlCol="0" anchor="t">
            <a:noAutofit/>
          </a:bodyPr>
          <a:lstStyle/>
          <a:p>
            <a:pPr lvl="1"/>
            <a:r>
              <a:rPr lang="en-GB" b="1" dirty="0">
                <a:ea typeface="+mn-lt"/>
                <a:cs typeface="+mn-lt"/>
              </a:rPr>
              <a:t>We have a great track record of supporting community sports organisations both nationally and locally:</a:t>
            </a:r>
            <a:endParaRPr lang="en-US" b="1" dirty="0">
              <a:ea typeface="+mn-lt"/>
              <a:cs typeface="+mn-lt"/>
            </a:endParaRPr>
          </a:p>
          <a:p>
            <a:pPr marL="342900" lvl="1" indent="-342900">
              <a:buFont typeface="Arial"/>
              <a:buChar char="•"/>
            </a:pPr>
            <a:r>
              <a:rPr lang="en-GB" dirty="0">
                <a:ea typeface="+mn-lt"/>
                <a:cs typeface="+mn-lt"/>
              </a:rPr>
              <a:t>Through our national partnership with Made by Sport, community foundations delivered £4.2million of #ClubsinCrisis funding to grassroots sports organisations across the UK</a:t>
            </a:r>
            <a:endParaRPr lang="en-US" dirty="0">
              <a:ea typeface="+mn-lt"/>
              <a:cs typeface="+mn-lt"/>
            </a:endParaRPr>
          </a:p>
          <a:p>
            <a:pPr marL="342900" lvl="1" indent="-342900">
              <a:buFont typeface="Arial"/>
              <a:buChar char="•"/>
            </a:pPr>
            <a:r>
              <a:rPr lang="en-GB" dirty="0">
                <a:ea typeface="+mn-lt"/>
                <a:cs typeface="+mn-lt"/>
              </a:rPr>
              <a:t>Many community foundations have dedicated funds to support local sports clubs, such as the Suffolk Sports Fund</a:t>
            </a:r>
            <a:br>
              <a:rPr lang="en-GB" dirty="0">
                <a:ea typeface="+mn-lt"/>
                <a:cs typeface="+mn-lt"/>
              </a:rPr>
            </a:br>
            <a:r>
              <a:rPr lang="en-GB" dirty="0">
                <a:ea typeface="+mn-lt"/>
                <a:cs typeface="+mn-lt"/>
              </a:rPr>
              <a:t> </a:t>
            </a:r>
            <a:r>
              <a:rPr lang="en-GB" dirty="0">
                <a:solidFill>
                  <a:srgbClr val="4F52B2"/>
                </a:solidFill>
                <a:ea typeface="+mn-lt"/>
                <a:cs typeface="+mn-lt"/>
                <a:hlinkClick r:id="rId3"/>
              </a:rPr>
              <a:t>https://www.suffolkcf.org.uk/give/give-together/sports-fund/</a:t>
            </a:r>
            <a:endParaRPr lang="en-GB" dirty="0">
              <a:ea typeface="+mn-lt"/>
              <a:cs typeface="+mn-lt"/>
            </a:endParaRPr>
          </a:p>
          <a:p>
            <a:pPr marL="342900" lvl="1" indent="-342900">
              <a:buFont typeface="Arial"/>
              <a:buChar char="•"/>
            </a:pPr>
            <a:endParaRPr lang="en-GB" b="1" dirty="0"/>
          </a:p>
          <a:p>
            <a:pPr lvl="1"/>
            <a:endParaRPr lang="en-GB" b="1" dirty="0"/>
          </a:p>
        </p:txBody>
      </p:sp>
      <p:pic>
        <p:nvPicPr>
          <p:cNvPr id="4" name="Picture 4" descr="A picture containing text&#10;&#10;Description automatically generated">
            <a:extLst>
              <a:ext uri="{FF2B5EF4-FFF2-40B4-BE49-F238E27FC236}">
                <a16:creationId xmlns:a16="http://schemas.microsoft.com/office/drawing/2014/main" id="{CA62C6EF-4FA0-4E1C-8226-DE927B5363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8284" y="1414807"/>
            <a:ext cx="2815771" cy="1591430"/>
          </a:xfrm>
          <a:prstGeom prst="rect">
            <a:avLst/>
          </a:prstGeom>
        </p:spPr>
      </p:pic>
      <p:pic>
        <p:nvPicPr>
          <p:cNvPr id="8" name="Picture 7" descr="A picture containing person, floor&#10;&#10;Description automatically generated">
            <a:extLst>
              <a:ext uri="{FF2B5EF4-FFF2-40B4-BE49-F238E27FC236}">
                <a16:creationId xmlns:a16="http://schemas.microsoft.com/office/drawing/2014/main" id="{56E9C3CE-141F-D32B-83B3-7C3C2082E7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8284" y="3088906"/>
            <a:ext cx="2815771" cy="2053115"/>
          </a:xfrm>
          <a:prstGeom prst="rect">
            <a:avLst/>
          </a:prstGeom>
        </p:spPr>
      </p:pic>
      <p:pic>
        <p:nvPicPr>
          <p:cNvPr id="9" name="Picture 6" descr="Diagram&#10;&#10;Description automatically generated">
            <a:extLst>
              <a:ext uri="{FF2B5EF4-FFF2-40B4-BE49-F238E27FC236}">
                <a16:creationId xmlns:a16="http://schemas.microsoft.com/office/drawing/2014/main" id="{A0CD94E5-546F-9DC1-8C0C-07387EEEE5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8283" y="5206094"/>
            <a:ext cx="2815771" cy="1591430"/>
          </a:xfrm>
          <a:prstGeom prst="rect">
            <a:avLst/>
          </a:prstGeom>
        </p:spPr>
      </p:pic>
    </p:spTree>
    <p:extLst>
      <p:ext uri="{BB962C8B-B14F-4D97-AF65-F5344CB8AC3E}">
        <p14:creationId xmlns:p14="http://schemas.microsoft.com/office/powerpoint/2010/main" val="2574663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B449-C985-4A89-961A-6E84AC42B6ED}"/>
              </a:ext>
            </a:extLst>
          </p:cNvPr>
          <p:cNvSpPr>
            <a:spLocks noGrp="1"/>
          </p:cNvSpPr>
          <p:nvPr>
            <p:ph type="title"/>
          </p:nvPr>
        </p:nvSpPr>
        <p:spPr>
          <a:xfrm>
            <a:off x="540000" y="527499"/>
            <a:ext cx="11112000" cy="387798"/>
          </a:xfrm>
        </p:spPr>
        <p:txBody>
          <a:bodyPr anchor="ctr">
            <a:noAutofit/>
          </a:bodyPr>
          <a:lstStyle/>
          <a:p>
            <a:r>
              <a:rPr lang="en-GB" dirty="0"/>
              <a:t>A CHALLENGING TIME FOR COMMUNITIES…</a:t>
            </a:r>
          </a:p>
        </p:txBody>
      </p:sp>
      <p:graphicFrame>
        <p:nvGraphicFramePr>
          <p:cNvPr id="7" name="Content Placeholder 2">
            <a:extLst>
              <a:ext uri="{FF2B5EF4-FFF2-40B4-BE49-F238E27FC236}">
                <a16:creationId xmlns:a16="http://schemas.microsoft.com/office/drawing/2014/main" id="{18CF1D02-D516-4DC5-6382-42EE4F79D4FF}"/>
              </a:ext>
            </a:extLst>
          </p:cNvPr>
          <p:cNvGraphicFramePr>
            <a:graphicFrameLocks noGrp="1"/>
          </p:cNvGraphicFramePr>
          <p:nvPr>
            <p:ph idx="1"/>
            <p:extLst>
              <p:ext uri="{D42A27DB-BD31-4B8C-83A1-F6EECF244321}">
                <p14:modId xmlns:p14="http://schemas.microsoft.com/office/powerpoint/2010/main" val="2700453009"/>
              </p:ext>
            </p:extLst>
          </p:nvPr>
        </p:nvGraphicFramePr>
        <p:xfrm>
          <a:off x="1169324" y="1513449"/>
          <a:ext cx="9853351" cy="433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824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B449-C985-4A89-961A-6E84AC42B6ED}"/>
              </a:ext>
            </a:extLst>
          </p:cNvPr>
          <p:cNvSpPr>
            <a:spLocks noGrp="1"/>
          </p:cNvSpPr>
          <p:nvPr>
            <p:ph type="title"/>
          </p:nvPr>
        </p:nvSpPr>
        <p:spPr>
          <a:xfrm>
            <a:off x="540000" y="557979"/>
            <a:ext cx="11112000" cy="387798"/>
          </a:xfrm>
        </p:spPr>
        <p:txBody>
          <a:bodyPr/>
          <a:lstStyle/>
          <a:p>
            <a:r>
              <a:rPr lang="en-GB" dirty="0"/>
              <a:t>…AND For community SPORTS organisations </a:t>
            </a:r>
          </a:p>
        </p:txBody>
      </p:sp>
      <p:sp>
        <p:nvSpPr>
          <p:cNvPr id="3" name="Content Placeholder 2">
            <a:extLst>
              <a:ext uri="{FF2B5EF4-FFF2-40B4-BE49-F238E27FC236}">
                <a16:creationId xmlns:a16="http://schemas.microsoft.com/office/drawing/2014/main" id="{122CFDE4-E9DC-467B-B428-B9C76994242F}"/>
              </a:ext>
            </a:extLst>
          </p:cNvPr>
          <p:cNvSpPr>
            <a:spLocks noGrp="1"/>
          </p:cNvSpPr>
          <p:nvPr>
            <p:ph idx="1"/>
          </p:nvPr>
        </p:nvSpPr>
        <p:spPr>
          <a:xfrm>
            <a:off x="6096000" y="1825625"/>
            <a:ext cx="5582194" cy="3765278"/>
          </a:xfrm>
        </p:spPr>
        <p:txBody>
          <a:bodyPr vert="horz" lIns="0" tIns="0" rIns="0" bIns="0" rtlCol="0" anchor="t">
            <a:noAutofit/>
          </a:bodyPr>
          <a:lstStyle/>
          <a:p>
            <a:pPr lvl="1"/>
            <a:r>
              <a:rPr lang="en-GB" b="1" dirty="0"/>
              <a:t>The </a:t>
            </a:r>
            <a:r>
              <a:rPr lang="en-GB" b="1"/>
              <a:t>cost-of-living</a:t>
            </a:r>
            <a:r>
              <a:rPr lang="en-GB" b="1" dirty="0"/>
              <a:t> crisis presents challenges for all of us, and local voluntary and sports organisations are no different:</a:t>
            </a:r>
          </a:p>
          <a:p>
            <a:pPr marL="342900" lvl="1" indent="-342900">
              <a:buFont typeface="Arial" panose="020B0604020202020204" pitchFamily="34" charset="0"/>
              <a:buChar char="•"/>
            </a:pPr>
            <a:r>
              <a:rPr lang="en-GB" dirty="0"/>
              <a:t>Sharp increases in rental and utility costs</a:t>
            </a:r>
          </a:p>
          <a:p>
            <a:pPr marL="342900" lvl="1" indent="-342900">
              <a:buFont typeface="Arial" panose="020B0604020202020204" pitchFamily="34" charset="0"/>
              <a:buChar char="•"/>
            </a:pPr>
            <a:r>
              <a:rPr lang="en-GB" dirty="0"/>
              <a:t>Reduction in financial support from external funders, such as businesses, trusts and foundations, who themselves are feeling the pressures</a:t>
            </a:r>
          </a:p>
          <a:p>
            <a:pPr marL="342900" lvl="1" indent="-342900">
              <a:buFont typeface="Arial" panose="020B0604020202020204" pitchFamily="34" charset="0"/>
              <a:buChar char="•"/>
            </a:pPr>
            <a:r>
              <a:rPr lang="en-GB" dirty="0"/>
              <a:t>Impact on family incomes is likely to prevent young people from participating in sporting groups, due to increased travel costs or inability to pay subscriptions.</a:t>
            </a:r>
          </a:p>
          <a:p>
            <a:pPr lvl="1"/>
            <a:endParaRPr lang="en-GB" b="1" dirty="0"/>
          </a:p>
          <a:p>
            <a:pPr lvl="1"/>
            <a:endParaRPr lang="en-GB" b="1" dirty="0"/>
          </a:p>
          <a:p>
            <a:pPr lvl="1"/>
            <a:endParaRPr lang="en-GB" b="1" dirty="0"/>
          </a:p>
        </p:txBody>
      </p:sp>
      <p:pic>
        <p:nvPicPr>
          <p:cNvPr id="5" name="Picture 4">
            <a:extLst>
              <a:ext uri="{FF2B5EF4-FFF2-40B4-BE49-F238E27FC236}">
                <a16:creationId xmlns:a16="http://schemas.microsoft.com/office/drawing/2014/main" id="{FA7FF627-5935-1267-C89D-A70C12812A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4"/>
          <a:stretch/>
        </p:blipFill>
        <p:spPr>
          <a:xfrm>
            <a:off x="323030" y="1825625"/>
            <a:ext cx="2413041" cy="1781391"/>
          </a:xfrm>
          <a:prstGeom prst="rect">
            <a:avLst/>
          </a:prstGeom>
        </p:spPr>
      </p:pic>
      <p:pic>
        <p:nvPicPr>
          <p:cNvPr id="6" name="Picture 5">
            <a:extLst>
              <a:ext uri="{FF2B5EF4-FFF2-40B4-BE49-F238E27FC236}">
                <a16:creationId xmlns:a16="http://schemas.microsoft.com/office/drawing/2014/main" id="{F76F9110-38D8-57C7-ADC0-4149837B15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4101" y="4023360"/>
            <a:ext cx="3343941" cy="2507956"/>
          </a:xfrm>
          <a:prstGeom prst="rect">
            <a:avLst/>
          </a:prstGeom>
        </p:spPr>
      </p:pic>
      <p:pic>
        <p:nvPicPr>
          <p:cNvPr id="7" name="Picture 6">
            <a:extLst>
              <a:ext uri="{FF2B5EF4-FFF2-40B4-BE49-F238E27FC236}">
                <a16:creationId xmlns:a16="http://schemas.microsoft.com/office/drawing/2014/main" id="{4F57C066-819A-8FC2-96A2-D2B813148A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72676" y="1825625"/>
            <a:ext cx="2416129" cy="1812097"/>
          </a:xfrm>
          <a:prstGeom prst="rect">
            <a:avLst/>
          </a:prstGeom>
        </p:spPr>
      </p:pic>
    </p:spTree>
    <p:extLst>
      <p:ext uri="{BB962C8B-B14F-4D97-AF65-F5344CB8AC3E}">
        <p14:creationId xmlns:p14="http://schemas.microsoft.com/office/powerpoint/2010/main" val="2862568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B449-C985-4A89-961A-6E84AC42B6ED}"/>
              </a:ext>
            </a:extLst>
          </p:cNvPr>
          <p:cNvSpPr>
            <a:spLocks noGrp="1"/>
          </p:cNvSpPr>
          <p:nvPr>
            <p:ph type="title"/>
          </p:nvPr>
        </p:nvSpPr>
        <p:spPr>
          <a:xfrm>
            <a:off x="540000" y="527499"/>
            <a:ext cx="11112000" cy="387798"/>
          </a:xfrm>
        </p:spPr>
        <p:txBody>
          <a:bodyPr/>
          <a:lstStyle/>
          <a:p>
            <a:r>
              <a:rPr lang="en-GB" dirty="0"/>
              <a:t>HOW COMMUNITY FOUNDATIONS CAN HELP</a:t>
            </a:r>
          </a:p>
        </p:txBody>
      </p:sp>
      <p:sp>
        <p:nvSpPr>
          <p:cNvPr id="3" name="Content Placeholder 2">
            <a:extLst>
              <a:ext uri="{FF2B5EF4-FFF2-40B4-BE49-F238E27FC236}">
                <a16:creationId xmlns:a16="http://schemas.microsoft.com/office/drawing/2014/main" id="{122CFDE4-E9DC-467B-B428-B9C76994242F}"/>
              </a:ext>
            </a:extLst>
          </p:cNvPr>
          <p:cNvSpPr>
            <a:spLocks noGrp="1"/>
          </p:cNvSpPr>
          <p:nvPr>
            <p:ph idx="1"/>
          </p:nvPr>
        </p:nvSpPr>
        <p:spPr>
          <a:xfrm>
            <a:off x="5927443" y="1625752"/>
            <a:ext cx="5959131" cy="4288096"/>
          </a:xfrm>
        </p:spPr>
        <p:txBody>
          <a:bodyPr vert="horz" lIns="0" tIns="0" rIns="0" bIns="0" rtlCol="0" anchor="t">
            <a:noAutofit/>
          </a:bodyPr>
          <a:lstStyle/>
          <a:p>
            <a:pPr lvl="1"/>
            <a:r>
              <a:rPr lang="en-GB" b="1" dirty="0"/>
              <a:t>Community foundations have a long history of running winter campaigns to address fuel poverty, encouraging those who do not need their fuel rebate to donate this to others who need support. This year more community foundations are getting involved, helping individuals and community groups address the cost-of-living crisis in a variety of ways:</a:t>
            </a:r>
            <a:endParaRPr lang="en-GB" dirty="0"/>
          </a:p>
          <a:p>
            <a:pPr marL="179705" lvl="2" indent="-179705"/>
            <a:r>
              <a:rPr lang="en-GB" dirty="0"/>
              <a:t>Supporting individuals and organisations with fuel bills</a:t>
            </a:r>
          </a:p>
          <a:p>
            <a:pPr marL="179705" lvl="2" indent="-179705"/>
            <a:r>
              <a:rPr lang="en-GB" dirty="0"/>
              <a:t>Providing emergency grants to community organisations which support vulnerable people to help with higher core costs</a:t>
            </a:r>
          </a:p>
          <a:p>
            <a:pPr marL="179705" lvl="2" indent="-179705"/>
            <a:endParaRPr lang="en-GB" dirty="0"/>
          </a:p>
          <a:p>
            <a:pPr marL="179705" lvl="2" indent="-179705"/>
            <a:endParaRPr lang="en-GB" dirty="0"/>
          </a:p>
          <a:p>
            <a:pPr marL="0" lvl="2" indent="0">
              <a:buNone/>
            </a:pPr>
            <a:endParaRPr lang="en-GB" dirty="0"/>
          </a:p>
        </p:txBody>
      </p:sp>
      <p:pic>
        <p:nvPicPr>
          <p:cNvPr id="4" name="Picture 3">
            <a:extLst>
              <a:ext uri="{FF2B5EF4-FFF2-40B4-BE49-F238E27FC236}">
                <a16:creationId xmlns:a16="http://schemas.microsoft.com/office/drawing/2014/main" id="{38E64645-1CB1-74F1-54AD-A42754FB2B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478280"/>
            <a:ext cx="1676400" cy="1676400"/>
          </a:xfrm>
          <a:prstGeom prst="rect">
            <a:avLst/>
          </a:prstGeom>
        </p:spPr>
      </p:pic>
      <p:pic>
        <p:nvPicPr>
          <p:cNvPr id="6" name="Picture 5">
            <a:extLst>
              <a:ext uri="{FF2B5EF4-FFF2-40B4-BE49-F238E27FC236}">
                <a16:creationId xmlns:a16="http://schemas.microsoft.com/office/drawing/2014/main" id="{0AF608DB-E75F-7471-BED3-8AECAFE005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3366961"/>
            <a:ext cx="3230880" cy="963374"/>
          </a:xfrm>
          <a:prstGeom prst="rect">
            <a:avLst/>
          </a:prstGeom>
        </p:spPr>
      </p:pic>
      <p:pic>
        <p:nvPicPr>
          <p:cNvPr id="7" name="Picture 6">
            <a:extLst>
              <a:ext uri="{FF2B5EF4-FFF2-40B4-BE49-F238E27FC236}">
                <a16:creationId xmlns:a16="http://schemas.microsoft.com/office/drawing/2014/main" id="{18AD7293-7306-819C-BC35-BA35CB7F66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4484305"/>
            <a:ext cx="4477075" cy="895415"/>
          </a:xfrm>
          <a:prstGeom prst="rect">
            <a:avLst/>
          </a:prstGeom>
        </p:spPr>
      </p:pic>
      <p:pic>
        <p:nvPicPr>
          <p:cNvPr id="8" name="Picture 7">
            <a:extLst>
              <a:ext uri="{FF2B5EF4-FFF2-40B4-BE49-F238E27FC236}">
                <a16:creationId xmlns:a16="http://schemas.microsoft.com/office/drawing/2014/main" id="{1E2A0C39-94C2-80B4-5648-CC840A6FBE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28367" y="1478278"/>
            <a:ext cx="3343895" cy="1676399"/>
          </a:xfrm>
          <a:prstGeom prst="rect">
            <a:avLst/>
          </a:prstGeom>
        </p:spPr>
      </p:pic>
      <p:sp>
        <p:nvSpPr>
          <p:cNvPr id="9" name="TextBox 8">
            <a:extLst>
              <a:ext uri="{FF2B5EF4-FFF2-40B4-BE49-F238E27FC236}">
                <a16:creationId xmlns:a16="http://schemas.microsoft.com/office/drawing/2014/main" id="{8D4D842A-44E6-F290-93AE-BBCA11B4B391}"/>
              </a:ext>
            </a:extLst>
          </p:cNvPr>
          <p:cNvSpPr txBox="1"/>
          <p:nvPr/>
        </p:nvSpPr>
        <p:spPr>
          <a:xfrm>
            <a:off x="3411315" y="3433149"/>
            <a:ext cx="4477075" cy="830997"/>
          </a:xfrm>
          <a:prstGeom prst="rect">
            <a:avLst/>
          </a:prstGeom>
          <a:noFill/>
        </p:spPr>
        <p:txBody>
          <a:bodyPr wrap="square" rtlCol="0">
            <a:spAutoFit/>
          </a:bodyPr>
          <a:lstStyle/>
          <a:p>
            <a:r>
              <a:rPr lang="en-GB" sz="2400" b="1" dirty="0">
                <a:solidFill>
                  <a:schemeClr val="bg1"/>
                </a:solidFill>
              </a:rPr>
              <a:t>#DonateThe</a:t>
            </a:r>
            <a:br>
              <a:rPr lang="en-GB" sz="2400" b="1" dirty="0">
                <a:solidFill>
                  <a:schemeClr val="bg1"/>
                </a:solidFill>
              </a:rPr>
            </a:br>
            <a:r>
              <a:rPr lang="en-GB" sz="2400" b="1" dirty="0">
                <a:solidFill>
                  <a:schemeClr val="bg1"/>
                </a:solidFill>
              </a:rPr>
              <a:t>Rebate</a:t>
            </a:r>
          </a:p>
        </p:txBody>
      </p:sp>
      <p:sp>
        <p:nvSpPr>
          <p:cNvPr id="11" name="TextBox 10">
            <a:extLst>
              <a:ext uri="{FF2B5EF4-FFF2-40B4-BE49-F238E27FC236}">
                <a16:creationId xmlns:a16="http://schemas.microsoft.com/office/drawing/2014/main" id="{9A70553C-6EF6-C6EB-FC00-A4A387CFF0F9}"/>
              </a:ext>
            </a:extLst>
          </p:cNvPr>
          <p:cNvSpPr txBox="1"/>
          <p:nvPr/>
        </p:nvSpPr>
        <p:spPr>
          <a:xfrm>
            <a:off x="152399" y="5533690"/>
            <a:ext cx="5455921" cy="1077218"/>
          </a:xfrm>
          <a:prstGeom prst="rect">
            <a:avLst/>
          </a:prstGeom>
          <a:noFill/>
        </p:spPr>
        <p:txBody>
          <a:bodyPr wrap="square" rtlCol="0">
            <a:spAutoFit/>
          </a:bodyPr>
          <a:lstStyle/>
          <a:p>
            <a:r>
              <a:rPr lang="en-GB" sz="2400" b="1" dirty="0">
                <a:solidFill>
                  <a:schemeClr val="bg1"/>
                </a:solidFill>
              </a:rPr>
              <a:t>Find your local community foundation here:</a:t>
            </a:r>
            <a:br>
              <a:rPr lang="en-GB" sz="2400" b="1" dirty="0">
                <a:solidFill>
                  <a:schemeClr val="bg1"/>
                </a:solidFill>
              </a:rPr>
            </a:br>
            <a:r>
              <a:rPr lang="en-GB" sz="1600" b="1" dirty="0">
                <a:solidFill>
                  <a:schemeClr val="bg1"/>
                </a:solidFill>
              </a:rPr>
              <a:t>https://www.ukcommunityfoundations.org/our-network</a:t>
            </a:r>
          </a:p>
        </p:txBody>
      </p:sp>
    </p:spTree>
    <p:extLst>
      <p:ext uri="{BB962C8B-B14F-4D97-AF65-F5344CB8AC3E}">
        <p14:creationId xmlns:p14="http://schemas.microsoft.com/office/powerpoint/2010/main" val="4282255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FAD37-3A53-4EC2-8EB1-C4509440AA38}"/>
              </a:ext>
            </a:extLst>
          </p:cNvPr>
          <p:cNvSpPr>
            <a:spLocks noGrp="1"/>
          </p:cNvSpPr>
          <p:nvPr>
            <p:ph type="ctrTitle"/>
          </p:nvPr>
        </p:nvSpPr>
        <p:spPr/>
        <p:txBody>
          <a:bodyPr/>
          <a:lstStyle/>
          <a:p>
            <a:r>
              <a:rPr lang="en-GB" sz="2800" dirty="0"/>
              <a:t>For further detail or questions please contact:</a:t>
            </a:r>
            <a:br>
              <a:rPr lang="en-GB" sz="2800" dirty="0"/>
            </a:br>
            <a:br>
              <a:rPr lang="en-GB" sz="2800" dirty="0"/>
            </a:br>
            <a:r>
              <a:rPr lang="en-GB" sz="2800" dirty="0"/>
              <a:t>Rosemary Macdonald, CEO</a:t>
            </a:r>
            <a:br>
              <a:rPr lang="en-GB" sz="2800" dirty="0"/>
            </a:br>
            <a:r>
              <a:rPr lang="en-GB" sz="2800" dirty="0">
                <a:hlinkClick r:id="rId3"/>
              </a:rPr>
              <a:t>rmacdonald@ukcommunityfoundations.org</a:t>
            </a:r>
            <a:r>
              <a:rPr lang="en-GB" sz="2800" dirty="0"/>
              <a:t> </a:t>
            </a:r>
            <a:br>
              <a:rPr lang="en-GB" sz="2800" dirty="0"/>
            </a:br>
            <a:r>
              <a:rPr lang="en-GB" sz="2800" dirty="0"/>
              <a:t> </a:t>
            </a:r>
            <a:r>
              <a:rPr lang="en-GB" sz="2800" dirty="0">
                <a:hlinkClick r:id="rId4"/>
              </a:rPr>
              <a:t>https://www.ukcommunityfoundations.org</a:t>
            </a:r>
            <a:br>
              <a:rPr lang="en-GB" sz="2800" dirty="0"/>
            </a:br>
            <a:endParaRPr lang="en-GB" sz="2800" dirty="0"/>
          </a:p>
        </p:txBody>
      </p:sp>
    </p:spTree>
    <p:extLst>
      <p:ext uri="{BB962C8B-B14F-4D97-AF65-F5344CB8AC3E}">
        <p14:creationId xmlns:p14="http://schemas.microsoft.com/office/powerpoint/2010/main" val="2100401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UKCF">
      <a:dk1>
        <a:srgbClr val="404342"/>
      </a:dk1>
      <a:lt1>
        <a:sysClr val="window" lastClr="FFFFFF"/>
      </a:lt1>
      <a:dk2>
        <a:srgbClr val="404342"/>
      </a:dk2>
      <a:lt2>
        <a:srgbClr val="F2F2F2"/>
      </a:lt2>
      <a:accent1>
        <a:srgbClr val="003087"/>
      </a:accent1>
      <a:accent2>
        <a:srgbClr val="C8102E"/>
      </a:accent2>
      <a:accent3>
        <a:srgbClr val="FF8200"/>
      </a:accent3>
      <a:accent4>
        <a:srgbClr val="00843D"/>
      </a:accent4>
      <a:accent5>
        <a:srgbClr val="003087"/>
      </a:accent5>
      <a:accent6>
        <a:srgbClr val="809FD6"/>
      </a:accent6>
      <a:hlink>
        <a:srgbClr val="FF8200"/>
      </a:hlink>
      <a:folHlink>
        <a:srgbClr val="C8102E"/>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1202BD7-262C-4FBE-BE66-AB34E356CEA2}" vid="{EF91161B-E005-4DC8-B311-2DAF18D58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a4103f-1eac-44ca-ab84-487585a68f0e">
      <Terms xmlns="http://schemas.microsoft.com/office/infopath/2007/PartnerControls"/>
    </lcf76f155ced4ddcb4097134ff3c332f>
    <TaxCatchAll xmlns="61fa48b9-4990-4e78-a253-a3845091a70f" xsi:nil="true"/>
    <SharedWithUsers xmlns="61fa48b9-4990-4e78-a253-a3845091a70f">
      <UserInfo>
        <DisplayName>David Utley-Williams</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D3404072ABAC4384A93AE48C3AA023" ma:contentTypeVersion="15" ma:contentTypeDescription="Create a new document." ma:contentTypeScope="" ma:versionID="abf314b2e2ce0ce2226a13bd77922c09">
  <xsd:schema xmlns:xsd="http://www.w3.org/2001/XMLSchema" xmlns:xs="http://www.w3.org/2001/XMLSchema" xmlns:p="http://schemas.microsoft.com/office/2006/metadata/properties" xmlns:ns2="eaa4103f-1eac-44ca-ab84-487585a68f0e" xmlns:ns3="61fa48b9-4990-4e78-a253-a3845091a70f" targetNamespace="http://schemas.microsoft.com/office/2006/metadata/properties" ma:root="true" ma:fieldsID="4b22742f9c24c6871d7685376aed8fe8" ns2:_="" ns3:_="">
    <xsd:import namespace="eaa4103f-1eac-44ca-ab84-487585a68f0e"/>
    <xsd:import namespace="61fa48b9-4990-4e78-a253-a3845091a7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4103f-1eac-44ca-ab84-487585a68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b69509-86f1-4d5b-9540-2de330099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a48b9-4990-4e78-a253-a3845091a70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74b514-2a00-4bc2-a44f-23a837925062}" ma:internalName="TaxCatchAll" ma:showField="CatchAllData" ma:web="61fa48b9-4990-4e78-a253-a3845091a7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9CC66E-1C73-41CF-9ABA-1D47F2EAEB09}">
  <ds:schemaRefs>
    <ds:schemaRef ds:uri="592c2181-a4b9-4d25-b80a-c6a7c9385e3f"/>
    <ds:schemaRef ds:uri="f763dd7a-98ee-4f44-b2c8-95016c260b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aa4103f-1eac-44ca-ab84-487585a68f0e"/>
    <ds:schemaRef ds:uri="61fa48b9-4990-4e78-a253-a3845091a70f"/>
  </ds:schemaRefs>
</ds:datastoreItem>
</file>

<file path=customXml/itemProps2.xml><?xml version="1.0" encoding="utf-8"?>
<ds:datastoreItem xmlns:ds="http://schemas.openxmlformats.org/officeDocument/2006/customXml" ds:itemID="{666F1542-116C-4716-B325-904C2B60C591}">
  <ds:schemaRefs>
    <ds:schemaRef ds:uri="http://schemas.microsoft.com/sharepoint/v3/contenttype/forms"/>
  </ds:schemaRefs>
</ds:datastoreItem>
</file>

<file path=customXml/itemProps3.xml><?xml version="1.0" encoding="utf-8"?>
<ds:datastoreItem xmlns:ds="http://schemas.openxmlformats.org/officeDocument/2006/customXml" ds:itemID="{E872D838-01B8-4E32-A4FF-4B2C80229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4103f-1eac-44ca-ab84-487585a68f0e"/>
    <ds:schemaRef ds:uri="61fa48b9-4990-4e78-a253-a3845091a7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7217</TotalTime>
  <Words>1415</Words>
  <Application>Microsoft Office PowerPoint</Application>
  <PresentationFormat>Widescreen</PresentationFormat>
  <Paragraphs>73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vt:lpstr>
      <vt:lpstr>Calibri</vt:lpstr>
      <vt:lpstr>Gill Sans MT</vt:lpstr>
      <vt:lpstr>Office Theme</vt:lpstr>
      <vt:lpstr>Community foundations and the cost of living crisis Rosemary Macdonald CEO, UKCF Sported Webinar, 9th November 2022  </vt:lpstr>
      <vt:lpstr>INTRODUCING community foundations</vt:lpstr>
      <vt:lpstr>The network in numbers We cover every postcode in the UK</vt:lpstr>
      <vt:lpstr>Issues we tackle in communities</vt:lpstr>
      <vt:lpstr>SUPPORTING LOCAL SPORT</vt:lpstr>
      <vt:lpstr>A CHALLENGING TIME FOR COMMUNITIES…</vt:lpstr>
      <vt:lpstr>…AND For community SPORTS organisations </vt:lpstr>
      <vt:lpstr>HOW COMMUNITY FOUNDATIONS CAN HELP</vt:lpstr>
      <vt:lpstr>For further detail or questions please contact:  Rosemary Macdonald, CEO rmacdonald@ukcommunityfoundations.org   https://www.ukcommunityfoundations.org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Foundations invest in local people and organisations tackling the biggest issues facing communities today</dc:title>
  <dc:subject/>
  <dc:creator>Jon Everett</dc:creator>
  <cp:keywords/>
  <dc:description/>
  <cp:lastModifiedBy>Carrie Martinson</cp:lastModifiedBy>
  <cp:revision>32</cp:revision>
  <cp:lastPrinted>2022-01-19T11:53:24Z</cp:lastPrinted>
  <dcterms:created xsi:type="dcterms:W3CDTF">2021-11-10T17:59:22Z</dcterms:created>
  <dcterms:modified xsi:type="dcterms:W3CDTF">2022-11-10T15:37:34Z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0x010100771137CD7D9C4F4E8AE6599BB53DC7BF</vt:lpwstr>
  </property>
  <property fmtid="{D5CDD505-2E9C-101B-9397-08002B2CF9AE}" pid="3" name="MediaServiceImageTags">
    <vt:lpwstr/>
  </property>
</Properties>
</file>