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59AE"/>
    <a:srgbClr val="FBD82E"/>
    <a:srgbClr val="0493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E7BE6590-A6A6-10D3-83C9-D3DC3C4EED07}"/>
              </a:ext>
            </a:extLst>
          </p:cNvPr>
          <p:cNvSpPr/>
          <p:nvPr userDrawn="1"/>
        </p:nvSpPr>
        <p:spPr>
          <a:xfrm>
            <a:off x="0" y="0"/>
            <a:ext cx="12193193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673A40-52EB-0060-7496-329655DE53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9455" y="5763089"/>
            <a:ext cx="7287491" cy="702107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9" name="object 3">
            <a:extLst>
              <a:ext uri="{FF2B5EF4-FFF2-40B4-BE49-F238E27FC236}">
                <a16:creationId xmlns:a16="http://schemas.microsoft.com/office/drawing/2014/main" id="{CE128BF6-3801-F6D3-92D8-D39B1CC53F62}"/>
              </a:ext>
            </a:extLst>
          </p:cNvPr>
          <p:cNvSpPr/>
          <p:nvPr userDrawn="1"/>
        </p:nvSpPr>
        <p:spPr>
          <a:xfrm>
            <a:off x="10336248" y="5668062"/>
            <a:ext cx="1250901" cy="5473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85D5ED59-2B0B-8732-8A70-94FE3CDAE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3609" y="2558039"/>
            <a:ext cx="4084782" cy="1154979"/>
          </a:xfrm>
          <a:solidFill>
            <a:srgbClr val="FBD82E"/>
          </a:solidFill>
        </p:spPr>
        <p:txBody>
          <a:bodyPr>
            <a:noAutofit/>
          </a:bodyPr>
          <a:lstStyle>
            <a:lvl1pPr>
              <a:defRPr sz="3200" b="1">
                <a:solidFill>
                  <a:srgbClr val="1959AE"/>
                </a:solidFill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21004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66843-0422-30AE-D98F-A0F073A24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F8B8E3-4A01-0228-F504-FBE271B6FD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510A01-65EE-ED35-16B7-270B0D3EA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5A206-1C18-458E-8732-16C5EA61E6C0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A68F4-DF59-D060-E1EF-30821CCDA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1E3FF0-5A7F-1CA3-F19A-5D3ADDB4E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54632-21B1-4140-B951-E0C01FAE1E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8985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CE58C8-72C5-F53C-321A-2003827812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C22511-0D78-A386-C053-29D24707BE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B1A474-06C6-EB66-A722-B4668BB65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5A206-1C18-458E-8732-16C5EA61E6C0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B99B6B-D02E-EC6C-99F9-4CDDF5188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DBA7AB-873A-B8EE-87D6-0781FF623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54632-21B1-4140-B951-E0C01FAE1E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8712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EA6AAA5-F363-5CC4-DDEB-FA09326D2D8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3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3FE6B4B-6471-8B30-BBA2-59A9322ED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="1">
                <a:solidFill>
                  <a:srgbClr val="1959AE"/>
                </a:solidFill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9D7D5A-59B5-3894-FD99-03FB3E7428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4862"/>
            <a:ext cx="10515600" cy="4351338"/>
          </a:xfrm>
        </p:spPr>
        <p:txBody>
          <a:bodyPr/>
          <a:lstStyle>
            <a:lvl1pPr>
              <a:lnSpc>
                <a:spcPct val="140000"/>
              </a:lnSpc>
              <a:spcBef>
                <a:spcPts val="1400"/>
              </a:spcBef>
              <a:defRPr>
                <a:solidFill>
                  <a:srgbClr val="1959AE"/>
                </a:solidFill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lnSpc>
                <a:spcPct val="140000"/>
              </a:lnSpc>
              <a:spcBef>
                <a:spcPts val="1400"/>
              </a:spcBef>
              <a:defRPr>
                <a:solidFill>
                  <a:srgbClr val="1959AE"/>
                </a:solidFill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lnSpc>
                <a:spcPct val="140000"/>
              </a:lnSpc>
              <a:spcBef>
                <a:spcPts val="1400"/>
              </a:spcBef>
              <a:defRPr>
                <a:solidFill>
                  <a:srgbClr val="1959AE"/>
                </a:solidFill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lnSpc>
                <a:spcPct val="140000"/>
              </a:lnSpc>
              <a:spcBef>
                <a:spcPts val="1400"/>
              </a:spcBef>
              <a:defRPr>
                <a:solidFill>
                  <a:srgbClr val="1959AE"/>
                </a:solidFill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lnSpc>
                <a:spcPct val="140000"/>
              </a:lnSpc>
              <a:spcBef>
                <a:spcPts val="1400"/>
              </a:spcBef>
              <a:defRPr>
                <a:solidFill>
                  <a:srgbClr val="1959AE"/>
                </a:solidFill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id="{8ADDA1DE-F16A-2A93-E282-4EA343F8AFA6}"/>
              </a:ext>
            </a:extLst>
          </p:cNvPr>
          <p:cNvSpPr/>
          <p:nvPr userDrawn="1"/>
        </p:nvSpPr>
        <p:spPr>
          <a:xfrm>
            <a:off x="10319143" y="5638837"/>
            <a:ext cx="1310398" cy="61663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752466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C3D2496-E9EB-34DB-AC2A-D6852DD77B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6D4415-9A2B-BA60-0207-BCB31D597B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8599" y="3429000"/>
            <a:ext cx="10515600" cy="1500187"/>
          </a:xfrm>
        </p:spPr>
        <p:txBody>
          <a:bodyPr>
            <a:normAutofit/>
          </a:bodyPr>
          <a:lstStyle>
            <a:lvl1pPr marL="0" indent="0">
              <a:lnSpc>
                <a:spcPct val="140000"/>
              </a:lnSpc>
              <a:spcBef>
                <a:spcPts val="1400"/>
              </a:spcBef>
              <a:buNone/>
              <a:defRPr sz="4000">
                <a:solidFill>
                  <a:srgbClr val="1959AE"/>
                </a:solidFill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5922FE11-67D8-BB45-D146-96CE43AA5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650673" cy="1135062"/>
          </a:xfrm>
          <a:solidFill>
            <a:srgbClr val="FBD82E"/>
          </a:solidFill>
        </p:spPr>
        <p:txBody>
          <a:bodyPr>
            <a:noAutofit/>
          </a:bodyPr>
          <a:lstStyle>
            <a:lvl1pPr>
              <a:defRPr sz="2800" b="1">
                <a:solidFill>
                  <a:srgbClr val="1959AE"/>
                </a:solidFill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70296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A908E-5F87-A865-324B-1AB495548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64CCBD-45DF-FDAD-1B3D-9458571883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91B2FD-9192-7D24-9F58-BD86EC5777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2FBB9A-E7AF-0545-CB38-9EA82F339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5A206-1C18-458E-8732-16C5EA61E6C0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C9D61F-863A-232C-1D8C-B1A4E7D6F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BD5751-2CBF-0D05-F2CE-BCB4E05E5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54632-21B1-4140-B951-E0C01FAE1E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06049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CC073-9162-B371-D793-7A9C19ACD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1C156E-ACDB-F890-F97C-4FC50D66E3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8397F4-A62A-F22C-23CF-F927175383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01CE78-256D-BF46-93C0-0FA74E9996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FD832C-844C-644C-C47E-15F0637CD4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06EA54-8A6B-B042-084E-66BC20260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5A206-1C18-458E-8732-16C5EA61E6C0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B79C82-340C-B9A0-026A-1CF91FD66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51A180-51AA-256B-9E78-C68EFFF07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54632-21B1-4140-B951-E0C01FAE1E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4423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689D6-D822-425D-A75C-53806D4FC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657039-435D-3507-6048-C0415E3E8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5A206-1C18-458E-8732-16C5EA61E6C0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6C1B59-C3FE-1844-C8C2-C65B98502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726172-1912-2531-4FCD-0E0261A9A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54632-21B1-4140-B951-E0C01FAE1E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9955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2787C2-2505-18F1-06F2-21B34A0E3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5A206-1C18-458E-8732-16C5EA61E6C0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A3A572-B1EF-5BC2-A26A-0DCF156A7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3A44E3-9E31-AB95-850B-969877FF8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54632-21B1-4140-B951-E0C01FAE1E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218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51A8C-32C4-8E05-3C34-8640D75B5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441D8E-5E80-F718-7421-6E072421C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99AEC9-CD99-78CA-E845-EA986ACE62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BA2F4E-E05C-BB3F-E837-6E13942C2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5A206-1C18-458E-8732-16C5EA61E6C0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8C9189-BAD3-B1FE-40ED-B71983E61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F9FDC1-1B04-1284-BA8B-38536A179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54632-21B1-4140-B951-E0C01FAE1E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5404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2A4EB-A4B4-6929-84BF-F6A51BBCD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196ADE-B99B-6879-94FD-221F635561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8CFFDC-9934-5308-64AB-0C771A1133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1B2DD5-14DA-F10F-0AF8-C4B2C817E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5A206-1C18-458E-8732-16C5EA61E6C0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6844B2-9E57-4AC8-9378-B99C1F4D0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C36EE2-5379-CF80-ACAD-4D17A3FBC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54632-21B1-4140-B951-E0C01FAE1E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475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AADAAE-3FCC-BFF8-8CC9-E318AEC55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E8AE83-1BD9-F874-C78A-85A9FCF675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776FB4-DCA9-2304-3D47-BCB7A9074C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5A206-1C18-458E-8732-16C5EA61E6C0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6D02C8-3E5A-6B6A-B58C-979278274A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C16B13-446F-BF8C-C173-9CB3ADE08F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54632-21B1-4140-B951-E0C01FAE1E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3594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F27F2-5A4D-FB49-5AFE-0667329380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81738" y="2347167"/>
            <a:ext cx="5859626" cy="1702319"/>
          </a:xfrm>
        </p:spPr>
        <p:txBody>
          <a:bodyPr>
            <a:no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Techniques for managing </a:t>
            </a:r>
            <a:br>
              <a:rPr lang="en-GB" dirty="0"/>
            </a:br>
            <a:r>
              <a:rPr lang="en-GB" dirty="0"/>
              <a:t>challenging conversations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D6907F-EA4C-F6AA-D05B-AC10611DB4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Nick Cummins </a:t>
            </a:r>
          </a:p>
          <a:p>
            <a:r>
              <a:rPr lang="en-GB" dirty="0"/>
              <a:t>Sported - November 2022</a:t>
            </a:r>
          </a:p>
        </p:txBody>
      </p:sp>
    </p:spTree>
    <p:extLst>
      <p:ext uri="{BB962C8B-B14F-4D97-AF65-F5344CB8AC3E}">
        <p14:creationId xmlns:p14="http://schemas.microsoft.com/office/powerpoint/2010/main" val="11119503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AB2FE3-E212-5A56-8563-B6F8EB455C6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sz="4000" dirty="0"/>
              <a:t>“ There is something within us all that responds deeply to those who level with us and don’t suggest our compromises for us”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7D10EB4-626A-5563-2ED6-6CD6CCB1D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And remember…..</a:t>
            </a:r>
          </a:p>
        </p:txBody>
      </p:sp>
    </p:spTree>
    <p:extLst>
      <p:ext uri="{BB962C8B-B14F-4D97-AF65-F5344CB8AC3E}">
        <p14:creationId xmlns:p14="http://schemas.microsoft.com/office/powerpoint/2010/main" val="13332001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0B1E32-D746-1905-2D99-3C6A80649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7260" y="3429000"/>
            <a:ext cx="10515600" cy="15001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500" dirty="0"/>
              <a:t>“The most valuable thing any of us can do is find a way to say the things that can’t be said”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DB1851-4F83-9A00-994C-FD4564451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And….</a:t>
            </a:r>
          </a:p>
        </p:txBody>
      </p:sp>
    </p:spTree>
    <p:extLst>
      <p:ext uri="{BB962C8B-B14F-4D97-AF65-F5344CB8AC3E}">
        <p14:creationId xmlns:p14="http://schemas.microsoft.com/office/powerpoint/2010/main" val="4082465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FBC78D-FAB4-D2E5-9DE3-417819CBFBC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sz="4000" dirty="0"/>
              <a:t>“A careful conversation is a failed conversation because it merely postpones the conversation that wants or needs to take place”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CF2557-8157-CAA7-B22A-891E43153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And…</a:t>
            </a:r>
          </a:p>
        </p:txBody>
      </p:sp>
    </p:spTree>
    <p:extLst>
      <p:ext uri="{BB962C8B-B14F-4D97-AF65-F5344CB8AC3E}">
        <p14:creationId xmlns:p14="http://schemas.microsoft.com/office/powerpoint/2010/main" val="2023035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49AE06-9903-322D-15CB-409D6DFDF89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GB" sz="2500" dirty="0"/>
              <a:t>Conversations that…</a:t>
            </a:r>
            <a:br>
              <a:rPr lang="en-GB" sz="2500" dirty="0"/>
            </a:br>
            <a:r>
              <a:rPr lang="en-GB" sz="2500" dirty="0"/>
              <a:t>“Confront attitudinal, performance and behavioural issues ..and create impetus for change”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293B5B-79BF-B974-D74C-C2C6A2A50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>
                <a:solidFill>
                  <a:schemeClr val="bg1"/>
                </a:solidFill>
              </a:rPr>
              <a:t>Challenging</a:t>
            </a:r>
            <a:r>
              <a:rPr lang="en-GB" sz="2800" dirty="0"/>
              <a:t> Conversations</a:t>
            </a:r>
          </a:p>
        </p:txBody>
      </p:sp>
    </p:spTree>
    <p:extLst>
      <p:ext uri="{BB962C8B-B14F-4D97-AF65-F5344CB8AC3E}">
        <p14:creationId xmlns:p14="http://schemas.microsoft.com/office/powerpoint/2010/main" val="156624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0CBFD-EB2A-6FAC-4E82-06A0ECC34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Conversations that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176D5F-556D-1A98-B0D0-F0BDF0DE1C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Interrogate Reality – get to the heart of the matter</a:t>
            </a:r>
          </a:p>
          <a:p>
            <a:r>
              <a:rPr lang="en-GB" dirty="0"/>
              <a:t>Provoke Learning – really asking, really listening</a:t>
            </a:r>
          </a:p>
          <a:p>
            <a:r>
              <a:rPr lang="en-GB" dirty="0"/>
              <a:t>Generate Heat – tackle the tough stuff</a:t>
            </a:r>
          </a:p>
          <a:p>
            <a:r>
              <a:rPr lang="en-GB" dirty="0"/>
              <a:t>Move Relationships Forward – create positive consequence</a:t>
            </a:r>
          </a:p>
        </p:txBody>
      </p:sp>
    </p:spTree>
    <p:extLst>
      <p:ext uri="{BB962C8B-B14F-4D97-AF65-F5344CB8AC3E}">
        <p14:creationId xmlns:p14="http://schemas.microsoft.com/office/powerpoint/2010/main" val="1462790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0CBFD-EB2A-6FAC-4E82-06A0ECC34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Questions to help focus…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176D5F-556D-1A98-B0D0-F0BDF0DE1C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19395"/>
          </a:xfrm>
        </p:spPr>
        <p:txBody>
          <a:bodyPr>
            <a:noAutofit/>
          </a:bodyPr>
          <a:lstStyle/>
          <a:p>
            <a:pPr>
              <a:lnSpc>
                <a:spcPct val="140000"/>
              </a:lnSpc>
              <a:spcBef>
                <a:spcPts val="1400"/>
              </a:spcBef>
            </a:pPr>
            <a:r>
              <a:rPr lang="en-GB" sz="1800" dirty="0"/>
              <a:t>What is the conversation I have been putting off for day’s, weeks, months? What reasons have I given myself?</a:t>
            </a:r>
          </a:p>
          <a:p>
            <a:pPr>
              <a:lnSpc>
                <a:spcPct val="140000"/>
              </a:lnSpc>
              <a:spcBef>
                <a:spcPts val="1400"/>
              </a:spcBef>
            </a:pPr>
            <a:r>
              <a:rPr lang="en-GB" sz="1800" dirty="0"/>
              <a:t>If I could improve one relationship at work or in my personal life, which would I improve?</a:t>
            </a:r>
          </a:p>
          <a:p>
            <a:pPr>
              <a:lnSpc>
                <a:spcPct val="140000"/>
              </a:lnSpc>
              <a:spcBef>
                <a:spcPts val="1400"/>
              </a:spcBef>
            </a:pPr>
            <a:r>
              <a:rPr lang="en-GB" sz="1800" dirty="0"/>
              <a:t>What idea or issue would I like to share with my boss that could improve the way we get things done?</a:t>
            </a:r>
          </a:p>
          <a:p>
            <a:pPr>
              <a:lnSpc>
                <a:spcPct val="140000"/>
              </a:lnSpc>
              <a:spcBef>
                <a:spcPts val="1400"/>
              </a:spcBef>
            </a:pPr>
            <a:r>
              <a:rPr lang="en-GB" sz="1800" dirty="0"/>
              <a:t>Who deserves an apology or deserves praise from me?</a:t>
            </a:r>
          </a:p>
          <a:p>
            <a:pPr>
              <a:lnSpc>
                <a:spcPct val="140000"/>
              </a:lnSpc>
              <a:spcBef>
                <a:spcPts val="1400"/>
              </a:spcBef>
            </a:pPr>
            <a:r>
              <a:rPr lang="en-GB" sz="1800" dirty="0"/>
              <a:t>What one new experience do I most want at work or in my life?</a:t>
            </a:r>
          </a:p>
          <a:p>
            <a:pPr>
              <a:lnSpc>
                <a:spcPct val="140000"/>
              </a:lnSpc>
              <a:spcBef>
                <a:spcPts val="1400"/>
              </a:spcBef>
            </a:pPr>
            <a:r>
              <a:rPr lang="en-GB" sz="1800" dirty="0"/>
              <a:t>Conversation With/Topic/By When and my ideal outcome</a:t>
            </a:r>
          </a:p>
        </p:txBody>
      </p:sp>
    </p:spTree>
    <p:extLst>
      <p:ext uri="{BB962C8B-B14F-4D97-AF65-F5344CB8AC3E}">
        <p14:creationId xmlns:p14="http://schemas.microsoft.com/office/powerpoint/2010/main" val="3154546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DB86B-BC0B-7819-5F48-9CBBA5E7C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7 principles of when and how?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52E52A-CF3C-91D9-1716-8E49524987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40000"/>
              </a:lnSpc>
              <a:spcBef>
                <a:spcPts val="1400"/>
              </a:spcBef>
            </a:pPr>
            <a:r>
              <a:rPr lang="en-GB" dirty="0"/>
              <a:t>Obey your instincts</a:t>
            </a:r>
          </a:p>
          <a:p>
            <a:pPr>
              <a:lnSpc>
                <a:spcPct val="140000"/>
              </a:lnSpc>
              <a:spcBef>
                <a:spcPts val="1400"/>
              </a:spcBef>
            </a:pPr>
            <a:r>
              <a:rPr lang="en-GB" dirty="0"/>
              <a:t>Tackle your toughest challenge today</a:t>
            </a:r>
          </a:p>
          <a:p>
            <a:pPr>
              <a:lnSpc>
                <a:spcPct val="140000"/>
              </a:lnSpc>
              <a:spcBef>
                <a:spcPts val="1400"/>
              </a:spcBef>
            </a:pPr>
            <a:r>
              <a:rPr lang="en-GB" dirty="0"/>
              <a:t>Come out from behind yourself , make it real</a:t>
            </a:r>
          </a:p>
          <a:p>
            <a:pPr>
              <a:lnSpc>
                <a:spcPct val="140000"/>
              </a:lnSpc>
              <a:spcBef>
                <a:spcPts val="1400"/>
              </a:spcBef>
            </a:pPr>
            <a:r>
              <a:rPr lang="en-GB" dirty="0"/>
              <a:t>Be here and prepared to be nowhere else</a:t>
            </a:r>
          </a:p>
          <a:p>
            <a:pPr>
              <a:lnSpc>
                <a:spcPct val="140000"/>
              </a:lnSpc>
              <a:spcBef>
                <a:spcPts val="1400"/>
              </a:spcBef>
            </a:pPr>
            <a:r>
              <a:rPr lang="en-GB" dirty="0"/>
              <a:t>Interrogate reality – from both perspectives</a:t>
            </a:r>
          </a:p>
          <a:p>
            <a:pPr>
              <a:lnSpc>
                <a:spcPct val="140000"/>
              </a:lnSpc>
              <a:spcBef>
                <a:spcPts val="1400"/>
              </a:spcBef>
            </a:pPr>
            <a:r>
              <a:rPr lang="en-GB" dirty="0"/>
              <a:t>Take responsibility for your emotional wake</a:t>
            </a:r>
          </a:p>
          <a:p>
            <a:pPr>
              <a:lnSpc>
                <a:spcPct val="140000"/>
              </a:lnSpc>
              <a:spcBef>
                <a:spcPts val="1400"/>
              </a:spcBef>
            </a:pPr>
            <a:r>
              <a:rPr lang="en-GB" dirty="0"/>
              <a:t>Let silence do the heavy lifting</a:t>
            </a:r>
          </a:p>
          <a:p>
            <a:pPr>
              <a:lnSpc>
                <a:spcPct val="140000"/>
              </a:lnSpc>
              <a:spcBef>
                <a:spcPts val="1400"/>
              </a:spcBef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3881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05865-A111-B05B-B74B-5D5D938FD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Challenging conversations – </a:t>
            </a:r>
            <a:br>
              <a:rPr lang="en-GB" dirty="0"/>
            </a:br>
            <a:r>
              <a:rPr lang="en-GB" dirty="0"/>
              <a:t>a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FD5DCB-F9F5-4DBF-C871-008FB08B4E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 fontScale="85000" lnSpcReduction="20000"/>
          </a:bodyPr>
          <a:lstStyle/>
          <a:p>
            <a:pPr>
              <a:lnSpc>
                <a:spcPct val="140000"/>
              </a:lnSpc>
              <a:spcBef>
                <a:spcPts val="1400"/>
              </a:spcBef>
            </a:pPr>
            <a:r>
              <a:rPr lang="en-GB" dirty="0"/>
              <a:t>Name the issue…</a:t>
            </a:r>
          </a:p>
          <a:p>
            <a:pPr>
              <a:lnSpc>
                <a:spcPct val="140000"/>
              </a:lnSpc>
              <a:spcBef>
                <a:spcPts val="1400"/>
              </a:spcBef>
            </a:pPr>
            <a:r>
              <a:rPr lang="en-GB" dirty="0"/>
              <a:t>Specific example that illustrates the behaviour or situation…</a:t>
            </a:r>
          </a:p>
          <a:p>
            <a:pPr>
              <a:lnSpc>
                <a:spcPct val="140000"/>
              </a:lnSpc>
              <a:spcBef>
                <a:spcPts val="1400"/>
              </a:spcBef>
            </a:pPr>
            <a:r>
              <a:rPr lang="en-GB" dirty="0"/>
              <a:t>Describe your emotions…</a:t>
            </a:r>
          </a:p>
          <a:p>
            <a:pPr>
              <a:lnSpc>
                <a:spcPct val="140000"/>
              </a:lnSpc>
              <a:spcBef>
                <a:spcPts val="1400"/>
              </a:spcBef>
            </a:pPr>
            <a:r>
              <a:rPr lang="en-GB" dirty="0"/>
              <a:t>Clarify what’s at stake…</a:t>
            </a:r>
          </a:p>
          <a:p>
            <a:pPr>
              <a:lnSpc>
                <a:spcPct val="140000"/>
              </a:lnSpc>
              <a:spcBef>
                <a:spcPts val="1400"/>
              </a:spcBef>
            </a:pPr>
            <a:r>
              <a:rPr lang="en-GB" dirty="0"/>
              <a:t>Identify your contribution to the problem…</a:t>
            </a:r>
          </a:p>
          <a:p>
            <a:pPr>
              <a:lnSpc>
                <a:spcPct val="140000"/>
              </a:lnSpc>
              <a:spcBef>
                <a:spcPts val="1400"/>
              </a:spcBef>
            </a:pPr>
            <a:r>
              <a:rPr lang="en-GB" dirty="0"/>
              <a:t>Indicate your wish to resolve the issue…</a:t>
            </a:r>
          </a:p>
          <a:p>
            <a:pPr>
              <a:lnSpc>
                <a:spcPct val="140000"/>
              </a:lnSpc>
              <a:spcBef>
                <a:spcPts val="1400"/>
              </a:spcBef>
            </a:pPr>
            <a:r>
              <a:rPr lang="en-GB" dirty="0"/>
              <a:t>Invite a response….</a:t>
            </a:r>
          </a:p>
        </p:txBody>
      </p:sp>
    </p:spTree>
    <p:extLst>
      <p:ext uri="{BB962C8B-B14F-4D97-AF65-F5344CB8AC3E}">
        <p14:creationId xmlns:p14="http://schemas.microsoft.com/office/powerpoint/2010/main" val="1185658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CB4E1-0F48-EFC3-60CC-73F5D249D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Challenging conversations – </a:t>
            </a:r>
            <a:br>
              <a:rPr lang="en-GB" dirty="0"/>
            </a:br>
            <a:r>
              <a:rPr lang="en-GB" dirty="0"/>
              <a:t>a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44CEEF-24CF-176D-88AC-97C638CCE1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40000"/>
              </a:lnSpc>
              <a:spcBef>
                <a:spcPts val="1400"/>
              </a:spcBef>
            </a:pPr>
            <a:r>
              <a:rPr lang="en-GB" sz="3200" dirty="0"/>
              <a:t>“Mine the issue”</a:t>
            </a:r>
          </a:p>
          <a:p>
            <a:pPr>
              <a:lnSpc>
                <a:spcPct val="140000"/>
              </a:lnSpc>
              <a:spcBef>
                <a:spcPts val="1400"/>
              </a:spcBef>
            </a:pPr>
            <a:r>
              <a:rPr lang="en-GB" sz="3200" dirty="0"/>
              <a:t>Seek resolution</a:t>
            </a:r>
          </a:p>
          <a:p>
            <a:pPr>
              <a:lnSpc>
                <a:spcPct val="140000"/>
              </a:lnSpc>
              <a:spcBef>
                <a:spcPts val="1400"/>
              </a:spcBef>
            </a:pPr>
            <a:r>
              <a:rPr lang="en-GB" sz="3200" dirty="0"/>
              <a:t>A new agreement</a:t>
            </a:r>
          </a:p>
        </p:txBody>
      </p:sp>
    </p:spTree>
    <p:extLst>
      <p:ext uri="{BB962C8B-B14F-4D97-AF65-F5344CB8AC3E}">
        <p14:creationId xmlns:p14="http://schemas.microsoft.com/office/powerpoint/2010/main" val="1719116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F77FB-C138-7F89-E96E-7A0615CF0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Your 60 second opening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CA8E88-D477-38C2-A5C8-2FFFB9C55E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40000"/>
              </a:lnSpc>
              <a:spcBef>
                <a:spcPts val="1400"/>
              </a:spcBef>
            </a:pPr>
            <a:r>
              <a:rPr lang="en-GB" dirty="0"/>
              <a:t>Issue….</a:t>
            </a:r>
          </a:p>
          <a:p>
            <a:pPr>
              <a:lnSpc>
                <a:spcPct val="140000"/>
              </a:lnSpc>
              <a:spcBef>
                <a:spcPts val="1400"/>
              </a:spcBef>
            </a:pPr>
            <a:r>
              <a:rPr lang="en-GB" dirty="0"/>
              <a:t>Example….</a:t>
            </a:r>
          </a:p>
          <a:p>
            <a:pPr>
              <a:lnSpc>
                <a:spcPct val="140000"/>
              </a:lnSpc>
              <a:spcBef>
                <a:spcPts val="1400"/>
              </a:spcBef>
            </a:pPr>
            <a:r>
              <a:rPr lang="en-GB" dirty="0"/>
              <a:t>My emotion….</a:t>
            </a:r>
          </a:p>
          <a:p>
            <a:pPr>
              <a:lnSpc>
                <a:spcPct val="140000"/>
              </a:lnSpc>
              <a:spcBef>
                <a:spcPts val="1400"/>
              </a:spcBef>
            </a:pPr>
            <a:r>
              <a:rPr lang="en-GB" dirty="0"/>
              <a:t>What’s at stake….</a:t>
            </a:r>
          </a:p>
          <a:p>
            <a:pPr>
              <a:lnSpc>
                <a:spcPct val="140000"/>
              </a:lnSpc>
              <a:spcBef>
                <a:spcPts val="1400"/>
              </a:spcBef>
            </a:pPr>
            <a:r>
              <a:rPr lang="en-GB" dirty="0"/>
              <a:t>My contribution….</a:t>
            </a:r>
          </a:p>
          <a:p>
            <a:pPr>
              <a:lnSpc>
                <a:spcPct val="140000"/>
              </a:lnSpc>
              <a:spcBef>
                <a:spcPts val="1400"/>
              </a:spcBef>
            </a:pPr>
            <a:r>
              <a:rPr lang="en-GB" dirty="0"/>
              <a:t>My wish to resolve….</a:t>
            </a:r>
          </a:p>
          <a:p>
            <a:pPr>
              <a:lnSpc>
                <a:spcPct val="140000"/>
              </a:lnSpc>
              <a:spcBef>
                <a:spcPts val="1400"/>
              </a:spcBef>
            </a:pPr>
            <a:r>
              <a:rPr lang="en-GB" dirty="0"/>
              <a:t>Invite response….</a:t>
            </a:r>
          </a:p>
          <a:p>
            <a:pPr>
              <a:lnSpc>
                <a:spcPct val="140000"/>
              </a:lnSpc>
              <a:spcBef>
                <a:spcPts val="1400"/>
              </a:spcBef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6699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29472-320F-950A-6200-722C0AE15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Top Tips… remember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837422-BCBB-93BB-ED34-E7B5D661A0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What’s your ideal outcome?</a:t>
            </a:r>
          </a:p>
          <a:p>
            <a:r>
              <a:rPr lang="en-GB" dirty="0"/>
              <a:t>Really listen</a:t>
            </a:r>
          </a:p>
          <a:p>
            <a:r>
              <a:rPr lang="en-GB" dirty="0"/>
              <a:t>Honestly challenge… especially denial</a:t>
            </a:r>
          </a:p>
          <a:p>
            <a:r>
              <a:rPr lang="en-GB" dirty="0"/>
              <a:t>Let silence do the heavy lifting</a:t>
            </a:r>
          </a:p>
          <a:p>
            <a:r>
              <a:rPr lang="en-GB" dirty="0"/>
              <a:t>Be clear and communicate – what have we agreed?</a:t>
            </a:r>
          </a:p>
          <a:p>
            <a:r>
              <a:rPr lang="en-GB" dirty="0"/>
              <a:t>Take responsibility for the emotional wake… return to the conversation if needed</a:t>
            </a:r>
          </a:p>
        </p:txBody>
      </p:sp>
    </p:spTree>
    <p:extLst>
      <p:ext uri="{BB962C8B-B14F-4D97-AF65-F5344CB8AC3E}">
        <p14:creationId xmlns:p14="http://schemas.microsoft.com/office/powerpoint/2010/main" val="2172543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433</Words>
  <Application>Microsoft Office PowerPoint</Application>
  <PresentationFormat>Widescreen</PresentationFormat>
  <Paragraphs>58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Poppins</vt:lpstr>
      <vt:lpstr>Office Theme</vt:lpstr>
      <vt:lpstr>Techniques for managing  challenging conversations</vt:lpstr>
      <vt:lpstr>Challenging Conversations</vt:lpstr>
      <vt:lpstr>Conversations that</vt:lpstr>
      <vt:lpstr>Questions to help focus…</vt:lpstr>
      <vt:lpstr>7 principles of when and how?</vt:lpstr>
      <vt:lpstr>Challenging conversations –  a model</vt:lpstr>
      <vt:lpstr>Challenging conversations –  a model</vt:lpstr>
      <vt:lpstr>Your 60 second opening statement</vt:lpstr>
      <vt:lpstr>Top Tips… remember </vt:lpstr>
      <vt:lpstr>And remember…..</vt:lpstr>
      <vt:lpstr>And….</vt:lpstr>
      <vt:lpstr>And…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CHALLENGING CONVERSATIONS</dc:title>
  <dc:creator>Nick Cummins</dc:creator>
  <cp:lastModifiedBy>Carrie Martinson</cp:lastModifiedBy>
  <cp:revision>4</cp:revision>
  <dcterms:created xsi:type="dcterms:W3CDTF">2022-10-29T09:19:29Z</dcterms:created>
  <dcterms:modified xsi:type="dcterms:W3CDTF">2022-11-02T14:25:39Z</dcterms:modified>
</cp:coreProperties>
</file>