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notesSlides/notesSlide3.xml" ContentType="application/vnd.openxmlformats-officedocument.presentationml.notesSlide+xml"/>
  <Override PartName="/ppt/ink/ink9.xml" ContentType="application/inkml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8"/>
  </p:notesMasterIdLst>
  <p:sldIdLst>
    <p:sldId id="256" r:id="rId2"/>
    <p:sldId id="275" r:id="rId3"/>
    <p:sldId id="273" r:id="rId4"/>
    <p:sldId id="271" r:id="rId5"/>
    <p:sldId id="276" r:id="rId6"/>
    <p:sldId id="286" r:id="rId7"/>
    <p:sldId id="265" r:id="rId8"/>
    <p:sldId id="291" r:id="rId9"/>
    <p:sldId id="264" r:id="rId10"/>
    <p:sldId id="283" r:id="rId11"/>
    <p:sldId id="282" r:id="rId12"/>
    <p:sldId id="287" r:id="rId13"/>
    <p:sldId id="267" r:id="rId14"/>
    <p:sldId id="288" r:id="rId15"/>
    <p:sldId id="278" r:id="rId16"/>
    <p:sldId id="260" r:id="rId17"/>
  </p:sldIdLst>
  <p:sldSz cx="12192000" cy="6858000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6D8B22D-8E4F-4D3A-9C28-F8A3F9AC156F}" v="346" dt="2022-05-19T16:26:30.177"/>
    <p1510:client id="{595059C5-ED05-455A-9DE6-D8E287B0877E}" v="2585" dt="2022-05-19T12:57:06.77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72" autoAdjust="0"/>
    <p:restoredTop sz="89525" autoAdjust="0"/>
  </p:normalViewPr>
  <p:slideViewPr>
    <p:cSldViewPr snapToGrid="0">
      <p:cViewPr varScale="1">
        <p:scale>
          <a:sx n="98" d="100"/>
          <a:sy n="98" d="100"/>
        </p:scale>
        <p:origin x="21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13T14:55:53.445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1 0 24575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13T15:08:14.511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62 24575,'6'0'0,"8"0"0,1-5 0,-2-9 0,-2-7 0,-5-1-8191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16T18:26:21.731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18299 143 24575,'-1'-1'0,"1"-1"0,0 1 0,-1-1 0,1 1 0,-1-1 0,0 1 0,0 0 0,0 0 0,0-1 0,0 1 0,0 0 0,0 0 0,0 0 0,0 0 0,0 0 0,-1 0 0,1 0 0,0 1 0,-1-1 0,2 1 0,-2-1 0,1 1 0,-3-1 0,0-1 0,-19-8 0,1 2 0,-1 1 0,0 1 0,-1 1 0,-36-2 0,-124 5 0,110 3 0,34 0 0,-628 27 0,446-3-100,-608 53-654,534-62 754,-243 11 0,232 2 0,66-2 0,-725-11 105,847-16-101,-283 16 423,74 0-109,138-15-318,-243 13 0,332-3 0,-395 32 0,-463-39 0,496-7 0,-5037 3 0,5409-4 0,-117-24 0,-10-2 0,148 23 0,1-3 0,-1-3 0,2-4 0,-128-52 0,150 52 0,-1 1 0,-54-9 0,-100-7 0,117 19 0,-281-31 0,189 25 0,-43-13 0,-159-12 0,181 49 0,163-1 0,-1 2 0,1 2 0,-54 19 0,6 9 0,-95 55 0,-71 63 0,75-44 0,108-69 0,2 3 0,-66 60 0,87-64 0,0 2 0,3 2 0,-51 71 0,-261 447 0,330-521 0,1 2 0,2-1 0,1 2 0,3 1 0,-13 56 0,-30 237 0,41-224 0,-9 83 0,1 218 0,24 201 0,4-281 0,-6-144 0,5 209 0,1-343 0,2-1 0,2 0 0,2-1 0,3 1 0,1-2 0,3-1 0,46 102 0,119 200 0,-159-316 0,12 25 0,3-2 0,66 84 0,-79-115 0,2-1 0,1-1 0,2-1 0,60 43 0,-53-49 0,1-2 0,1-1 0,44 13 0,-15-11 0,80 12 0,619 71-840,470 55-506,-510-96 1346,2-49 0,-126-5 0,-396-3-25,562 27-293,-532-18-408,50-2 118,51-2-282,2200 2 2618,-1556-16-1193,1493 3-198,-468 0 1709,-1800-6-2315,330-58 0,-458 46 269,109-41 0,-65 18 0,634-196 538,-696 216-484,108-54-1,-115 50-53,89-26 0,6-3 0,-88 28 0,27-10 0,112-66 0,-76 11 0,-87 62 0,42-35 0,49-37 0,25-2 0,-69 49 0,114-98 0,-64 45 0,-14 4 0,112-103 0,-209 185 0,0-2 0,-3-1 0,1 0 0,-1-2 0,-2 0 0,-1-2 0,22-44 0,141-304 0,-163 337 0,-1-1 0,-1 0 0,-3-1 0,0-1 0,10-70 0,45-235 0,-51 253 0,-2-1 0,2-127 0,-17-193 0,-2 204 0,4-7 0,-3-179 0,0 370 0,-1 1 0,-1 0 0,0 0 0,-2 1 0,-1 0 0,-1 0 0,0 0 0,-2 1 0,-1 1 0,0 0 0,-17-25 0,-30-65 0,43 78 0,-3 0 0,-35-52 0,23 48 0,-1 2 0,-46-40 0,-76-56 0,-7-6 0,112 99 0,-64-43 0,10 8 0,-112-83 0,194 142 0,-21-20 0,28 22 0,-2 1 0,0 1 0,-27-16 0,30 21-455,0 0 0,-18-14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16T18:26:22.894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0 1 24575,'12'0'0,"10"0"0,12 12 0,7 3 0,2 0 0,0-3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16T18:27:01.674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1 0 24575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16T18:27:02.524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6 24575,'0'-6'0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16T18:27:06.823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0 24575,'0'0'-8191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16T18:27:08.695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646 1 24575,'6'0'0,"2"5"0,0 15 0,4 15 0,0 7 0,-14 15 0,-30 27 0,-27 23 0,-28 22 0,-16 8 0,-9 4 0,-3-4 0,12-20 0,24-29-8191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16T18:26:08.270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18935 247 24575,'-12'-1'0,"0"0"0,-23-5 0,4 0 0,-279-18 0,-2 24 0,153 1 0,-5995 2 0,3243-5 0,-2359 2 0,5178 3 0,1 3 0,-99 19 0,-145 27 0,-239 50 0,349-39 0,-308 132 0,476-169 0,1 3 0,1 3 0,-73 55 0,-81 52 0,-9 7 0,207-138 0,-267 210 0,221-169 0,3 3 0,-81 100 0,105-112 0,3 2 0,-25 49 0,-34 93 0,40-80 0,-11 30 0,-39 142 0,86-240 0,1 1 0,2 1 0,-3 66 0,10 116 0,3-109 0,-3-9 0,3 111 0,0-160 0,21 103 0,-20-135 0,11 47 0,41 113 0,-24-102 0,3-1 0,55 86 0,-26-55 0,56 83 0,-59-118 0,86 81 0,-30-34 0,-77-78 0,1-2 0,3-2 0,1-2 0,2-2 0,1-2 0,2-2 0,1-2 0,1-2 0,92 32 0,284 68 0,-337-101 0,895 194-159,-446-155-353,5-32 228,-531-32 284,766 20 292,0-23 205,-216-1-331,125 3-166,-575 5 0,140 24 0,74 5 0,451-31 0,-509-5 0,-46 17 0,-78-2 0,714-3 0,-522-13 0,6143 4 0,-6020-31 0,-341 10 0,197-58 0,-282 68 0,-1-1 0,0-3 0,60-32 0,2-5 0,9-6 0,474-324 0,-496 318 0,51-36 0,-100 73 0,-2-2 0,-1-1 0,-2-1 0,28-37 0,44-44 0,41-9 0,-102 89 0,-2-1 0,0-1 0,54-66 0,-77 77 0,-1 0 0,-2-1 0,19-44 0,-3 4 0,158-278 0,-116 237 0,-38 60 0,38-72 0,-57 91 0,116-253 0,-119 254 0,51-146 0,-51 137 0,-2 0 0,-1-1 0,3-44 0,-9-268 0,-4 168 0,4 58 0,-3-130 0,-8 149 0,-43-177 0,39 226 0,-4 0 0,-1 1 0,-3 1 0,-1 1 0,-52-78 0,45 84 0,-3 2 0,-67-68 0,47 54 0,27 27 0,-111-110 0,124 129 0,1 0 0,-2 1 0,1 1 0,-17-7 0,-15-9 0,-44-21 0,57 29 0,1-1 0,-37-25 0,20 11 0,-2 1 0,0 3 0,-79-29 0,63 25 0,42 18 0,-1 1 0,-30-9 0,-96-31 0,86 27 0,-96-21 0,63 24 0,17 3 0,-1 3 0,-101-5 0,33 21 0,-38-2 0,161-2 0,-50-13 0,19 3 0,31 9 0,-289-64 0,278 57-455,1 2 0,-60-7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438" y="0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3B1353-4F8B-4EA0-8283-01D2B806AC6F}" type="datetimeFigureOut">
              <a:rPr lang="en-GB" smtClean="0"/>
              <a:t>26/05/2022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28663" y="1169988"/>
            <a:ext cx="5619750" cy="31607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505325"/>
            <a:ext cx="5661025" cy="36877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175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438" y="8893175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573541-A285-4B34-9E7D-9254E7F28B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8310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573541-A285-4B34-9E7D-9254E7F28BF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82910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Lack of transparency / openness/ accountability – public sector values </a:t>
            </a:r>
          </a:p>
          <a:p>
            <a:endParaRPr lang="en-US" b="1" dirty="0"/>
          </a:p>
          <a:p>
            <a:r>
              <a:rPr lang="en-US" dirty="0"/>
              <a:t>Placation – positive aspects only </a:t>
            </a:r>
          </a:p>
          <a:p>
            <a:endParaRPr lang="en-US" dirty="0"/>
          </a:p>
          <a:p>
            <a:r>
              <a:rPr lang="en-US" dirty="0"/>
              <a:t>Manipulation – steering towards desired result</a:t>
            </a:r>
          </a:p>
          <a:p>
            <a:endParaRPr lang="en-US" dirty="0"/>
          </a:p>
          <a:p>
            <a:r>
              <a:rPr lang="en-US" dirty="0"/>
              <a:t>Therapy – use of subtle means</a:t>
            </a:r>
          </a:p>
          <a:p>
            <a:endParaRPr lang="en-US" dirty="0"/>
          </a:p>
          <a:p>
            <a:r>
              <a:rPr lang="en-US" dirty="0"/>
              <a:t>Information – fine to do this but be clear about it .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573541-A285-4B34-9E7D-9254E7F28BF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87592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573541-A285-4B34-9E7D-9254E7F28BF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88984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Most orgs collect too much info , </a:t>
            </a:r>
          </a:p>
          <a:p>
            <a:r>
              <a:rPr lang="en-US" dirty="0"/>
              <a:t>consult too much about the same issue again and again – consultation fatigue </a:t>
            </a:r>
          </a:p>
          <a:p>
            <a:r>
              <a:rPr lang="en-US" dirty="0"/>
              <a:t>Never feedback </a:t>
            </a:r>
          </a:p>
          <a:p>
            <a:r>
              <a:rPr lang="en-US" dirty="0"/>
              <a:t>No incentives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573541-A285-4B34-9E7D-9254E7F28BFF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26687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573541-A285-4B34-9E7D-9254E7F28BFF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7530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573541-A285-4B34-9E7D-9254E7F28BFF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44212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Basically a summary of good practice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573541-A285-4B34-9E7D-9254E7F28BFF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91802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573541-A285-4B34-9E7D-9254E7F28BFF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21555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51FF6D-B87E-6BB0-9123-CEF39ED761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7BEC14-609C-CCF3-E950-1F302D30DA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3B7B24-CD57-A0A9-9273-2EEF0EA91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25AE22-D6C0-9829-09BD-19FE9D9C7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46BB1C-17CA-6D7A-D44D-E8BBCBA67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794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6A2B9-3FE5-8A3E-143F-7EB7A3AB9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C07FB9-5028-3835-2525-C2ABD465E9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74A6C3-4675-C6A5-ED72-23EBFED3D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CF4052-55D7-DF65-8D95-6C629FDB9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9F50D-6E43-AAED-0986-54D3F2B00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070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2283B6B-3824-85AC-9C32-91B989CCCC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7CAC0-1813-6BB7-2CD4-317D37D530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C3DC6A-E9BB-9075-121F-4D455C151B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6BD05C-4BD5-A4EF-9BFF-BCBD5C233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2BB24D-1CAD-4BF1-4DD8-8C82E3D92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950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594A1-45DE-2592-B92C-B226D4B2C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910575-A3B5-EDDC-8F64-7702A2F3EA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921193-EBA5-873E-666A-6CE5AB92E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7988AC-7BB8-F4C8-D7B7-991C301EA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226B41-24F5-C4DD-58F2-012AD40C7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558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30B2F3-8C43-EF34-26B4-D19766100A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EB0DF6-62FF-5611-76DD-0BC3524D92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C4610E-FE70-E5F0-6DFB-025F925514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7B6915-9A3F-A124-6501-0866121E4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9CE52A-2351-4745-0392-FEB5E9B8A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723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4C6701-9315-B9E1-3756-B54A7408F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7C3041-2196-6218-A725-D862403CC1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86652E-4D1B-61C5-244B-60D454DAEB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75B224-AE97-A8E5-A85C-590429900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5EDC29-C7BC-3A01-4C26-C33386E62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CA3FDF-B09B-B5E5-42C6-B301A8EB5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503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2D961-6A3B-7308-87C9-B977E90529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D9461E-DB67-302E-29CA-39E905604D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17D7F2-216C-A41C-BA7C-081807E943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82992E-064A-3F63-6662-D1A680308F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9BD5EB5-9A39-1962-3D93-C84A69793F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184CDB1-ACDD-ABD0-611E-71582D9DD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CAB25AB-523C-B43F-85AF-30C7A8DE6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08BAB42-BE77-61BD-E863-F66122C14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841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00F86C-FC97-E240-7445-3B0047285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DA8B185-AED8-9F7C-AF6C-7A70F987EF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8CEE4C-40F9-7309-FBDE-6C2EB8BB1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E71FAE-9854-D99D-FEFD-546E70A90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636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64F44CF-C338-2CBA-5E66-FE37C6743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4D3FE50-FEFC-24FA-F358-02B0342AA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C134CA-06C4-1A4B-5162-1A59AC1AD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239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680EE1-1635-D6B0-C8F8-6790AFF066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C37C38-9903-07B7-F19B-8AB1473E1E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79F750-1B71-8292-0691-C35257A0CF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DABB03-ECA2-A8C1-1513-F26DEA6BE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FAC693-C9A4-A157-009B-258783414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2C742F-A790-9312-FCB6-ACDCF494E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946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7B41C6-417E-2DAE-0688-FB0CCBD05F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75558C5-48E9-0F26-1529-B1BE9D6B96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4A7990-BBFC-8B03-F937-00F1C64E3B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92193C-9A81-7B74-C131-FE207B30D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B3769C-4558-E09C-F2D6-E6F354C2C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BB5534-2E4B-4993-605E-F8B0AE72B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368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623953E-26EF-081C-6673-6F0016B33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293700-C783-21FF-7AA5-2CE3F4B029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F4BFA0-E18B-5753-2D18-0D8EFCEF82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9D106A-AC3E-355D-C04F-AB9A7739A7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0A8D7A-1BBD-E734-9A48-FEF2631AAD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460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ocal.gov.uk/our-support/leadership-workforce-and-communications/comms-hub-communications-support/resident#:~:text=Table%201%20-%20ways%20to%20consult%20%20,forums%20Public%20meetings%20%201%20more%20rows%20" TargetMode="External"/><Relationship Id="rId3" Type="http://schemas.openxmlformats.org/officeDocument/2006/relationships/hyperlink" Target="https://thehub.sported.org.uk/resource/re-engaging-participants.html" TargetMode="External"/><Relationship Id="rId7" Type="http://schemas.openxmlformats.org/officeDocument/2006/relationships/hyperlink" Target="https://www.herefordshire.gov.uk/downloads/file/3703/guidance_note_12_best_practice_community_engagement_techniques.pdf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tnlcommunityfund.org.uk/funding/managing-your-grant/over-10k/generating-evidence" TargetMode="External"/><Relationship Id="rId5" Type="http://schemas.openxmlformats.org/officeDocument/2006/relationships/hyperlink" Target="https://www.carlowppn.ie/wp-content/uploads/2019/03/Consultation-Toolkit-2019-Booklet.pdf" TargetMode="External"/><Relationship Id="rId10" Type="http://schemas.openxmlformats.org/officeDocument/2006/relationships/hyperlink" Target="https://www.dover.gov.uk/Consultation/Consultation-Toolkit.pdf" TargetMode="External"/><Relationship Id="rId4" Type="http://schemas.openxmlformats.org/officeDocument/2006/relationships/hyperlink" Target="https://thehub.sported.org.uk/resource/measuring-your-impact.html" TargetMode="External"/><Relationship Id="rId9" Type="http://schemas.openxmlformats.org/officeDocument/2006/relationships/hyperlink" Target="https://www.northampton.gov.uk/info/200024/consultation-and-feedback/653/consultation-toolkit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5.png"/><Relationship Id="rId3" Type="http://schemas.openxmlformats.org/officeDocument/2006/relationships/customXml" Target="../ink/ink1.xml"/><Relationship Id="rId12" Type="http://schemas.openxmlformats.org/officeDocument/2006/relationships/customXml" Target="../ink/ink3.xml"/><Relationship Id="rId25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6" Type="http://schemas.openxmlformats.org/officeDocument/2006/relationships/customXml" Target="../ink/ink5.xml"/><Relationship Id="rId20" Type="http://schemas.openxmlformats.org/officeDocument/2006/relationships/customXml" Target="../ink/ink6.xml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1.png"/><Relationship Id="rId24" Type="http://schemas.openxmlformats.org/officeDocument/2006/relationships/customXml" Target="../ink/ink8.xml"/><Relationship Id="rId15" Type="http://schemas.openxmlformats.org/officeDocument/2006/relationships/image" Target="../media/image6.png"/><Relationship Id="rId23" Type="http://schemas.openxmlformats.org/officeDocument/2006/relationships/customXml" Target="../ink/ink7.xml"/><Relationship Id="rId10" Type="http://schemas.openxmlformats.org/officeDocument/2006/relationships/image" Target="../media/image4.png"/><Relationship Id="rId19" Type="http://schemas.openxmlformats.org/officeDocument/2006/relationships/image" Target="../media/image8.png"/><Relationship Id="rId9" Type="http://schemas.openxmlformats.org/officeDocument/2006/relationships/customXml" Target="../ink/ink2.xml"/><Relationship Id="rId14" Type="http://schemas.openxmlformats.org/officeDocument/2006/relationships/customXml" Target="../ink/ink4.xml"/><Relationship Id="rId22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customXml" Target="../ink/ink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9" name="Rectangle 78">
            <a:extLst>
              <a:ext uri="{FF2B5EF4-FFF2-40B4-BE49-F238E27FC236}">
                <a16:creationId xmlns:a16="http://schemas.microsoft.com/office/drawing/2014/main" id="{A4FB2F3E-259B-4650-B258-F09745BAA8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04372" y="1261872"/>
            <a:ext cx="8136907" cy="3118104"/>
          </a:xfrm>
        </p:spPr>
        <p:txBody>
          <a:bodyPr>
            <a:normAutofit/>
          </a:bodyPr>
          <a:lstStyle/>
          <a:p>
            <a:pPr algn="l"/>
            <a:r>
              <a:rPr lang="en-US" sz="6800" b="1" dirty="0">
                <a:solidFill>
                  <a:schemeClr val="accent1"/>
                </a:solidFill>
                <a:cs typeface="Calibri Light"/>
              </a:rPr>
              <a:t>Community Involvement </a:t>
            </a:r>
            <a:br>
              <a:rPr lang="en-US" sz="6800" b="1" dirty="0">
                <a:solidFill>
                  <a:schemeClr val="accent1"/>
                </a:solidFill>
                <a:cs typeface="Calibri Light"/>
              </a:rPr>
            </a:br>
            <a:r>
              <a:rPr lang="en-US" sz="6800" b="1" dirty="0">
                <a:solidFill>
                  <a:schemeClr val="accent1"/>
                </a:solidFill>
                <a:cs typeface="Calibri Light"/>
              </a:rPr>
              <a:t>and consultation </a:t>
            </a:r>
            <a:endParaRPr lang="en-US" sz="6800" b="1" dirty="0">
              <a:solidFill>
                <a:schemeClr val="accent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8261" y="4562855"/>
            <a:ext cx="10756365" cy="1603163"/>
          </a:xfrm>
        </p:spPr>
        <p:txBody>
          <a:bodyPr vert="horz" lIns="91440" tIns="45720" rIns="91440" bIns="45720" rtlCol="0">
            <a:noAutofit/>
          </a:bodyPr>
          <a:lstStyle/>
          <a:p>
            <a:pPr algn="l"/>
            <a:r>
              <a:rPr lang="en-US" sz="4800" i="1" dirty="0">
                <a:cs typeface="Calibri"/>
              </a:rPr>
              <a:t>Evidencing local need and demand to funders (among others …) </a:t>
            </a:r>
          </a:p>
          <a:p>
            <a:pPr algn="l"/>
            <a:r>
              <a:rPr lang="en-US" sz="4800" i="1" dirty="0">
                <a:cs typeface="Calibri"/>
              </a:rPr>
              <a:t> </a:t>
            </a:r>
          </a:p>
        </p:txBody>
      </p:sp>
      <p:sp>
        <p:nvSpPr>
          <p:cNvPr id="81" name="Isosceles Triangle 80">
            <a:extLst>
              <a:ext uri="{FF2B5EF4-FFF2-40B4-BE49-F238E27FC236}">
                <a16:creationId xmlns:a16="http://schemas.microsoft.com/office/drawing/2014/main" id="{83CB2632-0822-4E49-A707-FA1B8A4D01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1435823" y="3320139"/>
            <a:ext cx="300774" cy="25928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83" name="Group 82">
            <a:extLst>
              <a:ext uri="{FF2B5EF4-FFF2-40B4-BE49-F238E27FC236}">
                <a16:creationId xmlns:a16="http://schemas.microsoft.com/office/drawing/2014/main" id="{DFDB61A8-F412-4C20-81C0-5B3ED6E433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4" name="Freeform 5">
              <a:extLst>
                <a:ext uri="{FF2B5EF4-FFF2-40B4-BE49-F238E27FC236}">
                  <a16:creationId xmlns:a16="http://schemas.microsoft.com/office/drawing/2014/main" id="{F1C0B91C-D011-482B-A494-E48497FBC8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6">
              <a:extLst>
                <a:ext uri="{FF2B5EF4-FFF2-40B4-BE49-F238E27FC236}">
                  <a16:creationId xmlns:a16="http://schemas.microsoft.com/office/drawing/2014/main" id="{D0571556-24A1-4095-93E8-DB173C6CD1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6" name="Freeform 7">
              <a:extLst>
                <a:ext uri="{FF2B5EF4-FFF2-40B4-BE49-F238E27FC236}">
                  <a16:creationId xmlns:a16="http://schemas.microsoft.com/office/drawing/2014/main" id="{0E974A71-BEE4-40AF-89A6-FDD36655AC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8">
              <a:extLst>
                <a:ext uri="{FF2B5EF4-FFF2-40B4-BE49-F238E27FC236}">
                  <a16:creationId xmlns:a16="http://schemas.microsoft.com/office/drawing/2014/main" id="{D667FF13-DA96-45EC-9D83-4647FE2753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1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9">
              <a:extLst>
                <a:ext uri="{FF2B5EF4-FFF2-40B4-BE49-F238E27FC236}">
                  <a16:creationId xmlns:a16="http://schemas.microsoft.com/office/drawing/2014/main" id="{F11840EC-DF4F-47D7-9DFB-76B4B85436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0">
              <a:extLst>
                <a:ext uri="{FF2B5EF4-FFF2-40B4-BE49-F238E27FC236}">
                  <a16:creationId xmlns:a16="http://schemas.microsoft.com/office/drawing/2014/main" id="{9A53FCF9-7A57-49AD-B709-79127CFEF5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1">
              <a:extLst>
                <a:ext uri="{FF2B5EF4-FFF2-40B4-BE49-F238E27FC236}">
                  <a16:creationId xmlns:a16="http://schemas.microsoft.com/office/drawing/2014/main" id="{E84A77F9-2746-4A6C-9D62-D910F7979A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7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2">
              <a:extLst>
                <a:ext uri="{FF2B5EF4-FFF2-40B4-BE49-F238E27FC236}">
                  <a16:creationId xmlns:a16="http://schemas.microsoft.com/office/drawing/2014/main" id="{EC64E8EC-E435-4A50-8DCC-F1D1146E69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3">
              <a:extLst>
                <a:ext uri="{FF2B5EF4-FFF2-40B4-BE49-F238E27FC236}">
                  <a16:creationId xmlns:a16="http://schemas.microsoft.com/office/drawing/2014/main" id="{5477BD5D-1BC6-4730-B8C8-ADA47AC7B1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6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4">
              <a:extLst>
                <a:ext uri="{FF2B5EF4-FFF2-40B4-BE49-F238E27FC236}">
                  <a16:creationId xmlns:a16="http://schemas.microsoft.com/office/drawing/2014/main" id="{C03B2280-793B-459A-A7A7-413C1B50ED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6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5">
              <a:extLst>
                <a:ext uri="{FF2B5EF4-FFF2-40B4-BE49-F238E27FC236}">
                  <a16:creationId xmlns:a16="http://schemas.microsoft.com/office/drawing/2014/main" id="{565542C9-4CB0-4F11-9377-D507A1BBBC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6">
              <a:extLst>
                <a:ext uri="{FF2B5EF4-FFF2-40B4-BE49-F238E27FC236}">
                  <a16:creationId xmlns:a16="http://schemas.microsoft.com/office/drawing/2014/main" id="{51B4DCDA-7DA1-4D83-A06B-64C3807DD6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7">
              <a:extLst>
                <a:ext uri="{FF2B5EF4-FFF2-40B4-BE49-F238E27FC236}">
                  <a16:creationId xmlns:a16="http://schemas.microsoft.com/office/drawing/2014/main" id="{3A804718-7A3F-44E5-ACA7-1CBC727C05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4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8">
              <a:extLst>
                <a:ext uri="{FF2B5EF4-FFF2-40B4-BE49-F238E27FC236}">
                  <a16:creationId xmlns:a16="http://schemas.microsoft.com/office/drawing/2014/main" id="{DB495408-912A-40A1-B4EB-B8B1070D32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9">
              <a:extLst>
                <a:ext uri="{FF2B5EF4-FFF2-40B4-BE49-F238E27FC236}">
                  <a16:creationId xmlns:a16="http://schemas.microsoft.com/office/drawing/2014/main" id="{38424851-9238-411E-A683-1D82E04A5E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0">
              <a:extLst>
                <a:ext uri="{FF2B5EF4-FFF2-40B4-BE49-F238E27FC236}">
                  <a16:creationId xmlns:a16="http://schemas.microsoft.com/office/drawing/2014/main" id="{8E06FA0F-15EB-48EE-B6EB-06F420C0B4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4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1">
              <a:extLst>
                <a:ext uri="{FF2B5EF4-FFF2-40B4-BE49-F238E27FC236}">
                  <a16:creationId xmlns:a16="http://schemas.microsoft.com/office/drawing/2014/main" id="{179692C7-9AC0-4B2C-9456-3ED401877C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4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2">
              <a:extLst>
                <a:ext uri="{FF2B5EF4-FFF2-40B4-BE49-F238E27FC236}">
                  <a16:creationId xmlns:a16="http://schemas.microsoft.com/office/drawing/2014/main" id="{ED576C72-8571-4357-8868-561C61A76F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4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23">
              <a:extLst>
                <a:ext uri="{FF2B5EF4-FFF2-40B4-BE49-F238E27FC236}">
                  <a16:creationId xmlns:a16="http://schemas.microsoft.com/office/drawing/2014/main" id="{A362EFBB-07B1-4FE6-BB68-BAFC96B07A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D10A72-7E09-176B-A9CF-90E0253D73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1886" y="365125"/>
            <a:ext cx="10961914" cy="941161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rgbClr val="0070C0"/>
                </a:solidFill>
              </a:rPr>
              <a:t>Methods </a:t>
            </a:r>
            <a:endParaRPr lang="en-GB" sz="54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0BF16F-1578-1FD1-0494-2B27123CB0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1293" y="1058091"/>
            <a:ext cx="11749413" cy="5655860"/>
          </a:xfrm>
        </p:spPr>
        <p:txBody>
          <a:bodyPr>
            <a:normAutofit fontScale="92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D405F"/>
              </a:solidFill>
              <a:effectLst/>
              <a:uLnTx/>
              <a:uFillTx/>
              <a:latin typeface="Inter"/>
              <a:ea typeface="+mn-ea"/>
              <a:cs typeface="+mn-cs"/>
            </a:endParaRPr>
          </a:p>
          <a:p>
            <a:pPr>
              <a:defRPr/>
            </a:pPr>
            <a:r>
              <a:rPr kumimoji="0" lang="en-US" sz="39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Inter"/>
                <a:ea typeface="+mn-ea"/>
                <a:cs typeface="+mn-cs"/>
              </a:rPr>
              <a:t>Increasingly , videos </a:t>
            </a:r>
          </a:p>
          <a:p>
            <a:pPr>
              <a:defRPr/>
            </a:pPr>
            <a:r>
              <a:rPr lang="en-US" sz="3900" dirty="0">
                <a:latin typeface="Inter"/>
              </a:rPr>
              <a:t>S</a:t>
            </a:r>
            <a:r>
              <a:rPr kumimoji="0" lang="en-US" sz="39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Inter"/>
                <a:ea typeface="+mn-ea"/>
                <a:cs typeface="+mn-cs"/>
              </a:rPr>
              <a:t>urveys</a:t>
            </a:r>
            <a:r>
              <a:rPr kumimoji="0" lang="en-US" sz="39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Inter"/>
                <a:ea typeface="+mn-ea"/>
                <a:cs typeface="+mn-cs"/>
              </a:rPr>
              <a:t> - online , face to face </a:t>
            </a:r>
          </a:p>
          <a:p>
            <a:pPr>
              <a:defRPr/>
            </a:pPr>
            <a:r>
              <a:rPr kumimoji="0" lang="en-US" sz="39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Inter"/>
                <a:ea typeface="+mn-ea"/>
                <a:cs typeface="+mn-cs"/>
              </a:rPr>
              <a:t>Stories , case studies ( typical of community) </a:t>
            </a:r>
          </a:p>
          <a:p>
            <a:pPr>
              <a:defRPr/>
            </a:pPr>
            <a:r>
              <a:rPr lang="en-US" sz="3900" dirty="0">
                <a:latin typeface="Inter"/>
              </a:rPr>
              <a:t>E</a:t>
            </a:r>
            <a:r>
              <a:rPr kumimoji="0" lang="en-US" sz="39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Inter"/>
                <a:ea typeface="+mn-ea"/>
                <a:cs typeface="+mn-cs"/>
              </a:rPr>
              <a:t>vents : yours / others; focus groups , formal consultation meetings , informal ( focused) chats </a:t>
            </a:r>
          </a:p>
          <a:p>
            <a:pPr>
              <a:defRPr/>
            </a:pPr>
            <a:r>
              <a:rPr lang="en-US" sz="3900" noProof="0" dirty="0">
                <a:latin typeface="Inter"/>
              </a:rPr>
              <a:t>Out and about : </a:t>
            </a:r>
            <a:r>
              <a:rPr kumimoji="0" lang="en-US" sz="39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Inter"/>
                <a:ea typeface="+mn-ea"/>
                <a:cs typeface="+mn-cs"/>
              </a:rPr>
              <a:t>walkabouts, door to door, community groups/ gathering places</a:t>
            </a:r>
          </a:p>
          <a:p>
            <a:pPr>
              <a:defRPr/>
            </a:pPr>
            <a:r>
              <a:rPr lang="en-US" sz="3900" dirty="0">
                <a:latin typeface="Inter"/>
              </a:rPr>
              <a:t>Incentives / enjoyment</a:t>
            </a:r>
            <a:endParaRPr kumimoji="0" lang="en-US" sz="39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Inter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Inter"/>
                <a:ea typeface="+mn-ea"/>
                <a:cs typeface="+mn-cs"/>
              </a:rPr>
              <a:t>Commercial sector – knowing your consumers/market need : constant feedback requests – crucial to sustainability 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595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4A1D1-860C-257E-1B75-64FB74E02C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890" y="219206"/>
            <a:ext cx="11856064" cy="930326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rgbClr val="0070C0"/>
                </a:solidFill>
              </a:rPr>
              <a:t>Cue the Qs …. Quantitative + Qualitative  </a:t>
            </a:r>
            <a:endParaRPr lang="en-GB" sz="54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29DB0F-9AB6-F5D2-722D-967AAF64CB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7890" y="1358537"/>
            <a:ext cx="11724362" cy="5280258"/>
          </a:xfrm>
        </p:spPr>
        <p:txBody>
          <a:bodyPr>
            <a:normAutofit fontScale="77500" lnSpcReduction="20000"/>
          </a:bodyPr>
          <a:lstStyle/>
          <a:p>
            <a:pPr marL="0" indent="0" algn="l">
              <a:buNone/>
            </a:pPr>
            <a:r>
              <a:rPr lang="en-US" sz="4100" b="1" dirty="0">
                <a:solidFill>
                  <a:srgbClr val="0D405F"/>
                </a:solidFill>
                <a:latin typeface="Inter"/>
              </a:rPr>
              <a:t>Q</a:t>
            </a:r>
            <a:r>
              <a:rPr lang="en-US" sz="4100" b="1" i="0" dirty="0">
                <a:solidFill>
                  <a:srgbClr val="0D405F"/>
                </a:solidFill>
                <a:effectLst/>
                <a:latin typeface="Inter"/>
              </a:rPr>
              <a:t>uantity </a:t>
            </a:r>
            <a:r>
              <a:rPr lang="en-US" sz="4100" b="1" dirty="0">
                <a:solidFill>
                  <a:srgbClr val="0D405F"/>
                </a:solidFill>
                <a:latin typeface="Inter"/>
              </a:rPr>
              <a:t>: </a:t>
            </a:r>
            <a:r>
              <a:rPr lang="en-US" sz="4100" dirty="0" err="1">
                <a:solidFill>
                  <a:srgbClr val="0D405F"/>
                </a:solidFill>
                <a:latin typeface="Inter"/>
              </a:rPr>
              <a:t>eg</a:t>
            </a:r>
            <a:r>
              <a:rPr lang="en-US" sz="4100" dirty="0">
                <a:solidFill>
                  <a:srgbClr val="0D405F"/>
                </a:solidFill>
                <a:latin typeface="Inter"/>
              </a:rPr>
              <a:t> number of participants, ages, multiple choice responses </a:t>
            </a:r>
          </a:p>
          <a:p>
            <a:pPr marL="0" indent="0" algn="l">
              <a:buNone/>
            </a:pPr>
            <a:r>
              <a:rPr lang="en-US" sz="4100" dirty="0">
                <a:solidFill>
                  <a:srgbClr val="0D405F"/>
                </a:solidFill>
                <a:latin typeface="Inter"/>
              </a:rPr>
              <a:t>Y/N </a:t>
            </a:r>
          </a:p>
          <a:p>
            <a:pPr marL="0" indent="0" algn="l">
              <a:buNone/>
            </a:pPr>
            <a:endParaRPr lang="en-US" sz="4100" b="0" i="0" dirty="0">
              <a:solidFill>
                <a:srgbClr val="0D405F"/>
              </a:solidFill>
              <a:effectLst/>
              <a:latin typeface="Inter"/>
            </a:endParaRPr>
          </a:p>
          <a:p>
            <a:pPr marL="0" indent="0" algn="l">
              <a:buNone/>
            </a:pPr>
            <a:r>
              <a:rPr lang="en-US" sz="4100" b="1" dirty="0">
                <a:solidFill>
                  <a:srgbClr val="0D405F"/>
                </a:solidFill>
                <a:latin typeface="Inter"/>
              </a:rPr>
              <a:t>Q</a:t>
            </a:r>
            <a:r>
              <a:rPr lang="en-US" sz="4100" b="1" i="0" dirty="0">
                <a:solidFill>
                  <a:srgbClr val="0D405F"/>
                </a:solidFill>
                <a:effectLst/>
                <a:latin typeface="Inter"/>
              </a:rPr>
              <a:t>uality  :</a:t>
            </a:r>
            <a:r>
              <a:rPr lang="en-US" sz="4100" b="0" i="0" dirty="0">
                <a:solidFill>
                  <a:srgbClr val="0D405F"/>
                </a:solidFill>
                <a:effectLst/>
                <a:latin typeface="Inter"/>
              </a:rPr>
              <a:t> thoughts, comments </a:t>
            </a:r>
            <a:r>
              <a:rPr lang="en-US" sz="4100" dirty="0">
                <a:solidFill>
                  <a:srgbClr val="0D405F"/>
                </a:solidFill>
                <a:latin typeface="Inter"/>
              </a:rPr>
              <a:t>opportunities after tick box questions </a:t>
            </a:r>
            <a:r>
              <a:rPr lang="en-US" sz="4100" b="0" i="0" dirty="0">
                <a:solidFill>
                  <a:srgbClr val="0D405F"/>
                </a:solidFill>
                <a:effectLst/>
                <a:latin typeface="Inter"/>
              </a:rPr>
              <a:t>experiences – case studies , stories , feedback</a:t>
            </a:r>
          </a:p>
          <a:p>
            <a:pPr marL="0" indent="0" algn="l">
              <a:buNone/>
            </a:pPr>
            <a:endParaRPr lang="en-US" sz="4100" b="0" i="0" dirty="0">
              <a:solidFill>
                <a:srgbClr val="0D405F"/>
              </a:solidFill>
              <a:effectLst/>
              <a:latin typeface="Inter"/>
            </a:endParaRPr>
          </a:p>
          <a:p>
            <a:pPr marL="0" indent="0" algn="l">
              <a:buNone/>
            </a:pPr>
            <a:r>
              <a:rPr lang="en-US" sz="4100" b="1" i="0" dirty="0">
                <a:solidFill>
                  <a:srgbClr val="0D405F"/>
                </a:solidFill>
                <a:effectLst/>
                <a:latin typeface="Inter"/>
              </a:rPr>
              <a:t>Open questions - unbiased responses </a:t>
            </a:r>
          </a:p>
          <a:p>
            <a:pPr marL="0" indent="0" algn="l">
              <a:buNone/>
            </a:pPr>
            <a:r>
              <a:rPr lang="en-US" sz="4100" b="0" i="0" dirty="0" err="1">
                <a:solidFill>
                  <a:srgbClr val="0D405F"/>
                </a:solidFill>
                <a:effectLst/>
                <a:latin typeface="Inter"/>
              </a:rPr>
              <a:t>Eg</a:t>
            </a:r>
            <a:r>
              <a:rPr lang="en-US" sz="4100" b="0" i="0" dirty="0">
                <a:solidFill>
                  <a:srgbClr val="0D405F"/>
                </a:solidFill>
                <a:effectLst/>
                <a:latin typeface="Inter"/>
              </a:rPr>
              <a:t> “how do you feel about …”       “ what do you think about”     “what do you like best/ least”   “what could be better”    “ what activities would you like to take part in”   “have you any ideas about…”    </a:t>
            </a:r>
          </a:p>
          <a:p>
            <a:pPr marL="0" indent="0" algn="l">
              <a:buNone/>
            </a:pPr>
            <a:endParaRPr lang="en-US" sz="4100" dirty="0">
              <a:solidFill>
                <a:srgbClr val="0D405F"/>
              </a:solidFill>
              <a:latin typeface="Inter"/>
            </a:endParaRPr>
          </a:p>
          <a:p>
            <a:pPr marL="0" indent="0" algn="l">
              <a:buNone/>
            </a:pPr>
            <a:r>
              <a:rPr lang="en-US" sz="4100" b="1" dirty="0">
                <a:solidFill>
                  <a:srgbClr val="0D405F"/>
                </a:solidFill>
                <a:latin typeface="Inter"/>
              </a:rPr>
              <a:t>Best community consultation – both</a:t>
            </a:r>
          </a:p>
          <a:p>
            <a:pPr marL="0" indent="0" algn="l">
              <a:buNone/>
            </a:pPr>
            <a:endParaRPr lang="en-US" b="1" dirty="0">
              <a:solidFill>
                <a:srgbClr val="0D405F"/>
              </a:solidFill>
              <a:latin typeface="Inter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6584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46BA73-CB92-897D-B25C-0F892B1D5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b="1" dirty="0">
                <a:solidFill>
                  <a:srgbClr val="0070C0"/>
                </a:solidFill>
              </a:rPr>
              <a:t>Answering  funders questions about need / demand </a:t>
            </a:r>
            <a:endParaRPr lang="en-GB" sz="4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67342-C23F-B89C-1591-B883335686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3151" y="1478070"/>
            <a:ext cx="11523945" cy="511061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dirty="0"/>
              <a:t>Often seen: “ We consult the young people regularly and they agree that …”       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Specify : </a:t>
            </a:r>
          </a:p>
          <a:p>
            <a:r>
              <a:rPr lang="en-US" sz="3200" dirty="0"/>
              <a:t>Date/s </a:t>
            </a:r>
          </a:p>
          <a:p>
            <a:r>
              <a:rPr lang="en-US" sz="3200" dirty="0"/>
              <a:t>Methods of consultation ( </a:t>
            </a:r>
            <a:r>
              <a:rPr lang="en-US" sz="3200" dirty="0" err="1"/>
              <a:t>eg</a:t>
            </a:r>
            <a:r>
              <a:rPr lang="en-US" sz="3200" dirty="0"/>
              <a:t> survey : D2D, at activities, walkabout…) </a:t>
            </a:r>
          </a:p>
          <a:p>
            <a:r>
              <a:rPr lang="en-US" sz="3200" dirty="0"/>
              <a:t>Questions you asked</a:t>
            </a:r>
          </a:p>
          <a:p>
            <a:r>
              <a:rPr lang="en-US" sz="3200" dirty="0"/>
              <a:t>Who took part </a:t>
            </a:r>
          </a:p>
          <a:p>
            <a:r>
              <a:rPr lang="en-US" sz="3200" dirty="0"/>
              <a:t>Responses - total number / % 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202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D9214-5543-737E-0CE7-F5D026A532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4119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rgbClr val="0070C0"/>
                </a:solidFill>
              </a:rPr>
              <a:t>Planning</a:t>
            </a:r>
            <a:r>
              <a:rPr lang="en-US" sz="5400" dirty="0"/>
              <a:t> </a:t>
            </a:r>
            <a:r>
              <a:rPr lang="en-US" sz="5400" b="1" dirty="0">
                <a:solidFill>
                  <a:srgbClr val="0070C0"/>
                </a:solidFill>
              </a:rPr>
              <a:t>tool</a:t>
            </a:r>
            <a:endParaRPr lang="en-GB" sz="5400" b="1" dirty="0">
              <a:solidFill>
                <a:srgbClr val="0070C0"/>
              </a:solidFill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F5809C3-9C82-E444-C0DB-D0254140807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9145482"/>
              </p:ext>
            </p:extLst>
          </p:nvPr>
        </p:nvGraphicFramePr>
        <p:xfrm>
          <a:off x="363255" y="939453"/>
          <a:ext cx="11235845" cy="5151396"/>
        </p:xfrm>
        <a:graphic>
          <a:graphicData uri="http://schemas.openxmlformats.org/drawingml/2006/table">
            <a:tbl>
              <a:tblPr/>
              <a:tblGrid>
                <a:gridCol w="739035">
                  <a:extLst>
                    <a:ext uri="{9D8B030D-6E8A-4147-A177-3AD203B41FA5}">
                      <a16:colId xmlns:a16="http://schemas.microsoft.com/office/drawing/2014/main" val="3949533693"/>
                    </a:ext>
                  </a:extLst>
                </a:gridCol>
                <a:gridCol w="1177447">
                  <a:extLst>
                    <a:ext uri="{9D8B030D-6E8A-4147-A177-3AD203B41FA5}">
                      <a16:colId xmlns:a16="http://schemas.microsoft.com/office/drawing/2014/main" val="1369219260"/>
                    </a:ext>
                  </a:extLst>
                </a:gridCol>
                <a:gridCol w="1277655">
                  <a:extLst>
                    <a:ext uri="{9D8B030D-6E8A-4147-A177-3AD203B41FA5}">
                      <a16:colId xmlns:a16="http://schemas.microsoft.com/office/drawing/2014/main" val="1017527123"/>
                    </a:ext>
                  </a:extLst>
                </a:gridCol>
                <a:gridCol w="1415441">
                  <a:extLst>
                    <a:ext uri="{9D8B030D-6E8A-4147-A177-3AD203B41FA5}">
                      <a16:colId xmlns:a16="http://schemas.microsoft.com/office/drawing/2014/main" val="2771447591"/>
                    </a:ext>
                  </a:extLst>
                </a:gridCol>
                <a:gridCol w="1603331">
                  <a:extLst>
                    <a:ext uri="{9D8B030D-6E8A-4147-A177-3AD203B41FA5}">
                      <a16:colId xmlns:a16="http://schemas.microsoft.com/office/drawing/2014/main" val="1335487737"/>
                    </a:ext>
                  </a:extLst>
                </a:gridCol>
                <a:gridCol w="1703540">
                  <a:extLst>
                    <a:ext uri="{9D8B030D-6E8A-4147-A177-3AD203B41FA5}">
                      <a16:colId xmlns:a16="http://schemas.microsoft.com/office/drawing/2014/main" val="1705400277"/>
                    </a:ext>
                  </a:extLst>
                </a:gridCol>
                <a:gridCol w="1653354">
                  <a:extLst>
                    <a:ext uri="{9D8B030D-6E8A-4147-A177-3AD203B41FA5}">
                      <a16:colId xmlns:a16="http://schemas.microsoft.com/office/drawing/2014/main" val="1952796706"/>
                    </a:ext>
                  </a:extLst>
                </a:gridCol>
                <a:gridCol w="1584106">
                  <a:extLst>
                    <a:ext uri="{9D8B030D-6E8A-4147-A177-3AD203B41FA5}">
                      <a16:colId xmlns:a16="http://schemas.microsoft.com/office/drawing/2014/main" val="3704315729"/>
                    </a:ext>
                  </a:extLst>
                </a:gridCol>
                <a:gridCol w="81936">
                  <a:extLst>
                    <a:ext uri="{9D8B030D-6E8A-4147-A177-3AD203B41FA5}">
                      <a16:colId xmlns:a16="http://schemas.microsoft.com/office/drawing/2014/main" val="2156271881"/>
                    </a:ext>
                  </a:extLst>
                </a:gridCol>
              </a:tblGrid>
              <a:tr h="2117813">
                <a:tc gridSpan="9"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Problem to solve 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Duplication / complementary ? y/n 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Project partner/s? 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Aim of consultation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Deadline for consultation: 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Resources we have : ££ ___    staff ___    vols___ venue ______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16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Lead person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3883" marR="43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879056743"/>
                  </a:ext>
                </a:extLst>
              </a:tr>
              <a:tr h="2576622">
                <a:tc>
                  <a:txBody>
                    <a:bodyPr/>
                    <a:lstStyle/>
                    <a:p>
                      <a:r>
                        <a:rPr lang="en-US" sz="1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Who </a:t>
                      </a:r>
                      <a:endParaRPr lang="en-GB" sz="18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3883" marR="43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Inclusion Access needs 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3883" marR="43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Method</a:t>
                      </a:r>
                      <a:endParaRPr lang="en-GB" sz="18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3883" marR="43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Date / time/ location </a:t>
                      </a:r>
                      <a:endParaRPr lang="en-GB" sz="18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3883" marR="43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Quantitative Info to be collected : </a:t>
                      </a:r>
                    </a:p>
                    <a:p>
                      <a:r>
                        <a:rPr lang="en-GB" sz="1800" b="1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eg</a:t>
                      </a:r>
                      <a:r>
                        <a:rPr lang="en-GB" sz="18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numbers/ multiple choice responses </a:t>
                      </a:r>
                      <a:endParaRPr lang="en-GB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3883" marR="43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Qualitative: info </a:t>
                      </a:r>
                      <a:r>
                        <a:rPr lang="fr-FR" sz="1800" b="1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collected</a:t>
                      </a:r>
                      <a:r>
                        <a:rPr lang="fr-FR" sz="18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r>
                        <a:rPr lang="fr-FR" sz="1800" b="1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eg</a:t>
                      </a:r>
                      <a:r>
                        <a:rPr lang="fr-FR" sz="18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r>
                        <a:rPr lang="fr-FR" sz="1800" b="1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quotes</a:t>
                      </a:r>
                      <a:r>
                        <a:rPr lang="fr-FR" sz="18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/ </a:t>
                      </a:r>
                      <a:r>
                        <a:rPr lang="fr-FR" sz="1800" b="1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comments</a:t>
                      </a:r>
                      <a:r>
                        <a:rPr lang="fr-FR" sz="18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endParaRPr lang="en-GB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3883" marR="43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Analysis summary – date of feedback to the local community </a:t>
                      </a:r>
                      <a:endParaRPr lang="en-GB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3883" marR="43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Evaluation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268871"/>
                  </a:ext>
                </a:extLst>
              </a:tr>
              <a:tr h="456961">
                <a:tc>
                  <a:txBody>
                    <a:bodyPr/>
                    <a:lstStyle/>
                    <a:p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883" marR="43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883" marR="43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9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883" marR="43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9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883" marR="43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883" marR="43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9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883" marR="43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9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883" marR="43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883" marR="43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28213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8332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05D620-F380-45F2-599D-6084A4D6A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9721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rgbClr val="0070C0"/>
                </a:solidFill>
              </a:rPr>
              <a:t>Storing &amp; </a:t>
            </a:r>
            <a:r>
              <a:rPr lang="en-US" sz="5400" b="1" dirty="0" err="1">
                <a:solidFill>
                  <a:srgbClr val="0070C0"/>
                </a:solidFill>
              </a:rPr>
              <a:t>analysing</a:t>
            </a:r>
            <a:r>
              <a:rPr lang="en-US" sz="5400" b="1" dirty="0">
                <a:solidFill>
                  <a:srgbClr val="0070C0"/>
                </a:solidFill>
              </a:rPr>
              <a:t> </a:t>
            </a:r>
            <a:endParaRPr lang="en-GB" sz="54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B60FB6-FEDF-44B0-D79E-188921C484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8193" y="1214846"/>
            <a:ext cx="11691257" cy="5447211"/>
          </a:xfrm>
        </p:spPr>
        <p:txBody>
          <a:bodyPr>
            <a:normAutofit/>
          </a:bodyPr>
          <a:lstStyle/>
          <a:p>
            <a:r>
              <a:rPr lang="en-US" sz="4400" dirty="0"/>
              <a:t>Databases </a:t>
            </a:r>
            <a:r>
              <a:rPr lang="en-US" sz="4400" dirty="0" err="1"/>
              <a:t>eg</a:t>
            </a:r>
            <a:r>
              <a:rPr lang="en-US" sz="4400" dirty="0"/>
              <a:t> Access </a:t>
            </a:r>
          </a:p>
          <a:p>
            <a:r>
              <a:rPr lang="en-US" sz="4400" dirty="0"/>
              <a:t>CRM – investment / tailor</a:t>
            </a:r>
          </a:p>
          <a:p>
            <a:r>
              <a:rPr lang="en-US" sz="4400" dirty="0"/>
              <a:t>Excel is good – easy to interrogate ( don’t merge boxes!) </a:t>
            </a:r>
          </a:p>
          <a:p>
            <a:r>
              <a:rPr lang="en-US" sz="4400" dirty="0"/>
              <a:t>Physical and Digital files – written info , videos, </a:t>
            </a:r>
          </a:p>
          <a:p>
            <a:r>
              <a:rPr lang="en-US" sz="4400" dirty="0"/>
              <a:t>Store as you go along – complaints and complements – patterns can emerge 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35022124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1AE034-B257-B9BB-FCC6-A40A97EE6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Sported Training - An introduction to </a:t>
            </a:r>
            <a:b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</a:b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Co- Production 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1EB897-B1A1-E268-7AF0-A2ED28D814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1111630" cy="4802187"/>
          </a:xfrm>
        </p:spPr>
        <p:txBody>
          <a:bodyPr/>
          <a:lstStyle/>
          <a:p>
            <a:pPr marL="0" indent="0">
              <a:buNone/>
            </a:pPr>
            <a:endParaRPr lang="en-US" sz="2800" b="1" i="0" dirty="0">
              <a:effectLst/>
              <a:latin typeface="Poppins" panose="00000500000000000000" pitchFamily="2" charset="0"/>
            </a:endParaRPr>
          </a:p>
          <a:p>
            <a:pPr marL="0" indent="0">
              <a:buNone/>
            </a:pPr>
            <a:r>
              <a:rPr lang="en-US" sz="2800" b="1" i="0" dirty="0">
                <a:effectLst/>
                <a:latin typeface="Poppins" panose="00000500000000000000" pitchFamily="2" charset="0"/>
              </a:rPr>
              <a:t>June 14</a:t>
            </a:r>
            <a:r>
              <a:rPr lang="en-US" sz="2800" b="1" i="0" baseline="30000" dirty="0">
                <a:effectLst/>
                <a:latin typeface="Poppins" panose="00000500000000000000" pitchFamily="2" charset="0"/>
              </a:rPr>
              <a:t>th</a:t>
            </a:r>
            <a:r>
              <a:rPr lang="en-US" sz="2800" b="1" i="0" dirty="0">
                <a:effectLst/>
                <a:latin typeface="Poppins" panose="00000500000000000000" pitchFamily="2" charset="0"/>
              </a:rPr>
              <a:t> 6pm – 8pm</a:t>
            </a:r>
            <a:r>
              <a:rPr lang="en-US" sz="2800" b="0" i="0" dirty="0">
                <a:effectLst/>
                <a:latin typeface="Poppins" panose="00000500000000000000" pitchFamily="2" charset="0"/>
              </a:rPr>
              <a:t>  </a:t>
            </a:r>
            <a:r>
              <a:rPr lang="en-US" sz="2800" b="1" i="0" dirty="0">
                <a:effectLst/>
                <a:latin typeface="Poppins" panose="00000500000000000000" pitchFamily="2" charset="0"/>
              </a:rPr>
              <a:t>Co-Production training</a:t>
            </a:r>
            <a:r>
              <a:rPr lang="en-US" sz="2800" b="0" i="0" dirty="0">
                <a:effectLst/>
                <a:latin typeface="Poppins" panose="00000500000000000000" pitchFamily="2" charset="0"/>
              </a:rPr>
              <a:t> </a:t>
            </a:r>
          </a:p>
          <a:p>
            <a:pPr marL="0" indent="0">
              <a:buNone/>
            </a:pPr>
            <a:r>
              <a:rPr lang="en-US" sz="2800" dirty="0">
                <a:latin typeface="Poppins" panose="00000500000000000000" pitchFamily="2" charset="0"/>
              </a:rPr>
              <a:t>Increasing number of f</a:t>
            </a:r>
            <a:r>
              <a:rPr lang="en-US" sz="2800" b="0" i="0" dirty="0">
                <a:effectLst/>
                <a:latin typeface="Poppins" panose="00000500000000000000" pitchFamily="2" charset="0"/>
              </a:rPr>
              <a:t>unders require groups to develop projects in conjunction with their participants </a:t>
            </a:r>
          </a:p>
          <a:p>
            <a:pPr marL="0" indent="0">
              <a:buNone/>
            </a:pPr>
            <a:endParaRPr lang="en-US" sz="2800" dirty="0">
              <a:latin typeface="Poppins" panose="00000500000000000000" pitchFamily="2" charset="0"/>
            </a:endParaRPr>
          </a:p>
          <a:p>
            <a:pPr marL="0" indent="0">
              <a:buNone/>
            </a:pPr>
            <a:r>
              <a:rPr lang="en-US" sz="2800" b="0" i="0" dirty="0">
                <a:effectLst/>
                <a:latin typeface="Poppins" panose="00000500000000000000" pitchFamily="2" charset="0"/>
              </a:rPr>
              <a:t>The Co-production training will </a:t>
            </a:r>
          </a:p>
          <a:p>
            <a:r>
              <a:rPr lang="en-US" sz="2800" b="0" i="0" dirty="0">
                <a:effectLst/>
                <a:latin typeface="Poppins" panose="00000500000000000000" pitchFamily="2" charset="0"/>
              </a:rPr>
              <a:t>what it is, </a:t>
            </a:r>
          </a:p>
          <a:p>
            <a:r>
              <a:rPr lang="en-US" sz="2800" b="0" i="0" dirty="0">
                <a:effectLst/>
                <a:latin typeface="Poppins" panose="00000500000000000000" pitchFamily="2" charset="0"/>
              </a:rPr>
              <a:t>how to do it</a:t>
            </a:r>
          </a:p>
          <a:p>
            <a:r>
              <a:rPr lang="en-US" sz="2800" b="0" i="0" dirty="0">
                <a:effectLst/>
                <a:latin typeface="Poppins" panose="00000500000000000000" pitchFamily="2" charset="0"/>
              </a:rPr>
              <a:t>how to evidence it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80758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8EE122-F694-443E-B4E0-D76DA496D2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solidFill>
                  <a:srgbClr val="0070C0"/>
                </a:solidFill>
              </a:rPr>
              <a:t>Resources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AAC9DF-81B0-47CD-A1F7-4B761333DA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823" y="1397727"/>
            <a:ext cx="11495314" cy="5095148"/>
          </a:xfrm>
        </p:spPr>
        <p:txBody>
          <a:bodyPr vert="horz" lIns="91440" tIns="45720" rIns="91440" bIns="45720" rtlCol="0" anchor="t"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Sported :</a:t>
            </a:r>
          </a:p>
          <a:p>
            <a:r>
              <a:rPr lang="en-US" dirty="0">
                <a:hlinkClick r:id="rId3"/>
              </a:rPr>
              <a:t>Re-engaging young people 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Measuring your impact </a:t>
            </a:r>
            <a:r>
              <a:rPr lang="en-US" dirty="0">
                <a:hlinkClick r:id="rId4"/>
              </a:rPr>
              <a:t>https://thehub.sported.org.uk/resource/measuring-your-impact.html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Others </a:t>
            </a:r>
          </a:p>
          <a:p>
            <a:r>
              <a:rPr lang="en-US" dirty="0">
                <a:hlinkClick r:id="rId5"/>
              </a:rPr>
              <a:t>Toolkit - nice format 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GB" dirty="0">
                <a:hlinkClick r:id="rId6"/>
              </a:rPr>
              <a:t>Step by Step Guide to Generating Evidence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>
                <a:hlinkClick r:id="rId7"/>
              </a:rPr>
              <a:t>Herefordshire Council </a:t>
            </a:r>
            <a:endParaRPr lang="en-US" dirty="0"/>
          </a:p>
          <a:p>
            <a:endParaRPr lang="en-US" dirty="0"/>
          </a:p>
          <a:p>
            <a:r>
              <a:rPr lang="en-US" dirty="0">
                <a:hlinkClick r:id="rId8"/>
              </a:rPr>
              <a:t>Local Govt Association - worth a look 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>
                <a:hlinkClick r:id="rId9"/>
              </a:rPr>
              <a:t>Consultation toolkit Northampton Council </a:t>
            </a:r>
            <a:endParaRPr lang="en-US" dirty="0"/>
          </a:p>
          <a:p>
            <a:endParaRPr lang="en-US" dirty="0"/>
          </a:p>
          <a:p>
            <a:r>
              <a:rPr lang="en-US" dirty="0">
                <a:hlinkClick r:id="rId10"/>
              </a:rPr>
              <a:t>Dover Council Consultation toolkit 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784252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C71544-DE03-0415-5AB1-FB1A75FFB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z="5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Local Govt </a:t>
            </a:r>
            <a:r>
              <a:rPr kumimoji="0" lang="en-US" sz="50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Assocn</a:t>
            </a:r>
            <a:r>
              <a:rPr kumimoji="0" lang="en-US" sz="5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(LGA) 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986CAC-1014-F86D-DF79-EA61122C7C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0701"/>
            <a:ext cx="10515600" cy="5160724"/>
          </a:xfr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Being consulted by the Council/ Govt </a:t>
            </a:r>
            <a:r>
              <a:rPr kumimoji="0" lang="en-US" sz="36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etc</a:t>
            </a:r>
            <a:r>
              <a:rPr kumimoji="0" lang="en-US" sz="3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….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36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Consultation is technically any activity that 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gives local people a voice and an opportunity to influence important decisions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.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It involves 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listening to and learning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from local people 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before decisions are made or priorities are set.</a:t>
            </a:r>
            <a:r>
              <a:rPr kumimoji="0" lang="en-US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r>
              <a:rPr lang="en-GB" dirty="0">
                <a:solidFill>
                  <a:srgbClr val="0070C0"/>
                </a:solidFill>
              </a:rPr>
              <a:t>Tip: ALWAYS ask what the </a:t>
            </a:r>
            <a:r>
              <a:rPr lang="en-GB" b="1" dirty="0">
                <a:solidFill>
                  <a:srgbClr val="0070C0"/>
                </a:solidFill>
              </a:rPr>
              <a:t>scope for change is – saves time/ energy </a:t>
            </a:r>
          </a:p>
        </p:txBody>
      </p:sp>
    </p:spTree>
    <p:extLst>
      <p:ext uri="{BB962C8B-B14F-4D97-AF65-F5344CB8AC3E}">
        <p14:creationId xmlns:p14="http://schemas.microsoft.com/office/powerpoint/2010/main" val="2103050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E0AC29-303E-C4C4-B869-A0D574B08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7" y="178961"/>
            <a:ext cx="3505495" cy="628715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Power 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5E39A796-BE83-48B1-B33F-35C4A32AAB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9056" y="0"/>
            <a:ext cx="7552944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ounded Rectangle 9">
            <a:extLst>
              <a:ext uri="{FF2B5EF4-FFF2-40B4-BE49-F238E27FC236}">
                <a16:creationId xmlns:a16="http://schemas.microsoft.com/office/drawing/2014/main" id="{72F84B47-E267-4194-8194-831DB7B55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3688" y="557784"/>
            <a:ext cx="6584098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34CABBC8-3744-E0F4-E946-AE7D8A42374C}"/>
                  </a:ext>
                </a:extLst>
              </p14:cNvPr>
              <p14:cNvContentPartPr/>
              <p14:nvPr/>
            </p14:nvContentPartPr>
            <p14:xfrm>
              <a:off x="1422240" y="1765480"/>
              <a:ext cx="360" cy="360"/>
            </p14:xfrm>
          </p:contentPart>
        </mc:Choice>
        <mc:Fallback xmlns=""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34CABBC8-3744-E0F4-E946-AE7D8A42374C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404600" y="1747480"/>
                <a:ext cx="36000" cy="3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90C076E0-5AE6-EF6B-923E-6A9D863555E3}"/>
                  </a:ext>
                </a:extLst>
              </p14:cNvPr>
              <p14:cNvContentPartPr/>
              <p14:nvPr/>
            </p14:nvContentPartPr>
            <p14:xfrm>
              <a:off x="-1616089" y="1568180"/>
              <a:ext cx="24120" cy="22680"/>
            </p14:xfrm>
          </p:contentPart>
        </mc:Choice>
        <mc:Fallback xmlns=""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90C076E0-5AE6-EF6B-923E-6A9D863555E3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-1633729" y="1550180"/>
                <a:ext cx="59760" cy="58320"/>
              </a:xfrm>
              <a:prstGeom prst="rect">
                <a:avLst/>
              </a:prstGeom>
            </p:spPr>
          </p:pic>
        </mc:Fallback>
      </mc:AlternateContent>
      <p:pic>
        <p:nvPicPr>
          <p:cNvPr id="3" name="Picture 2" descr="No alt text provided for this image">
            <a:extLst>
              <a:ext uri="{FF2B5EF4-FFF2-40B4-BE49-F238E27FC236}">
                <a16:creationId xmlns:a16="http://schemas.microsoft.com/office/drawing/2014/main" id="{1A879870-8613-22CA-708C-30CC1B0A00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9054" y="152028"/>
            <a:ext cx="7552945" cy="6510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E4698DE8-85C1-4A8F-1C7E-822B6798459A}"/>
                  </a:ext>
                </a:extLst>
              </p14:cNvPr>
              <p14:cNvContentPartPr/>
              <p14:nvPr/>
            </p14:nvContentPartPr>
            <p14:xfrm>
              <a:off x="4754879" y="750122"/>
              <a:ext cx="7096271" cy="228240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E4698DE8-85C1-4A8F-1C7E-822B6798459A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718879" y="714122"/>
                <a:ext cx="7167911" cy="2354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D1084960-B6EC-8CD4-E227-0EF77DDB79AE}"/>
                  </a:ext>
                </a:extLst>
              </p14:cNvPr>
              <p14:cNvContentPartPr/>
              <p14:nvPr/>
            </p14:nvContentPartPr>
            <p14:xfrm>
              <a:off x="714191" y="4959962"/>
              <a:ext cx="70560" cy="1980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D1084960-B6EC-8CD4-E227-0EF77DDB79AE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678191" y="4924322"/>
                <a:ext cx="142200" cy="91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766687AF-FC3E-2AC2-EB0D-9FE6BC4C90A2}"/>
                  </a:ext>
                </a:extLst>
              </p14:cNvPr>
              <p14:cNvContentPartPr/>
              <p14:nvPr/>
            </p14:nvContentPartPr>
            <p14:xfrm>
              <a:off x="7991591" y="776762"/>
              <a:ext cx="360" cy="36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766687AF-FC3E-2AC2-EB0D-9FE6BC4C90A2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7973951" y="758762"/>
                <a:ext cx="36000" cy="3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60064C66-BE3C-51C7-A8AC-18E1CBADA968}"/>
                  </a:ext>
                </a:extLst>
              </p14:cNvPr>
              <p14:cNvContentPartPr/>
              <p14:nvPr/>
            </p14:nvContentPartPr>
            <p14:xfrm>
              <a:off x="7966031" y="886922"/>
              <a:ext cx="360" cy="252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60064C66-BE3C-51C7-A8AC-18E1CBADA968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7948391" y="868922"/>
                <a:ext cx="36000" cy="38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01744FA0-74C2-4F4B-6A67-BEC56F3CF42E}"/>
                  </a:ext>
                </a:extLst>
              </p14:cNvPr>
              <p14:cNvContentPartPr/>
              <p14:nvPr/>
            </p14:nvContentPartPr>
            <p14:xfrm>
              <a:off x="2216831" y="3494402"/>
              <a:ext cx="360" cy="36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01744FA0-74C2-4F4B-6A67-BEC56F3CF42E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2198831" y="3476402"/>
                <a:ext cx="36000" cy="3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0889953F-CB21-F6D1-ECF0-829FD75F9588}"/>
                  </a:ext>
                </a:extLst>
              </p14:cNvPr>
              <p14:cNvContentPartPr/>
              <p14:nvPr/>
            </p14:nvContentPartPr>
            <p14:xfrm>
              <a:off x="6677910" y="578762"/>
              <a:ext cx="249120" cy="396000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0889953F-CB21-F6D1-ECF0-829FD75F9588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6659936" y="560762"/>
                <a:ext cx="284709" cy="431640"/>
              </a:xfrm>
              <a:prstGeom prst="rect">
                <a:avLst/>
              </a:prstGeom>
            </p:spPr>
          </p:pic>
        </mc:Fallback>
      </mc:AlternateContent>
      <p:sp>
        <p:nvSpPr>
          <p:cNvPr id="15" name="Arrow: Up 14">
            <a:extLst>
              <a:ext uri="{FF2B5EF4-FFF2-40B4-BE49-F238E27FC236}">
                <a16:creationId xmlns:a16="http://schemas.microsoft.com/office/drawing/2014/main" id="{C0F76704-1016-FFC1-C932-39C194433721}"/>
              </a:ext>
            </a:extLst>
          </p:cNvPr>
          <p:cNvSpPr/>
          <p:nvPr/>
        </p:nvSpPr>
        <p:spPr>
          <a:xfrm>
            <a:off x="2808665" y="787072"/>
            <a:ext cx="976430" cy="5509538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6702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E366C4EC-7DA4-7E49-E767-67C80C6AF22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290181" y="165970"/>
            <a:ext cx="8292230" cy="652606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56C327D0-C316-A2AB-78FA-774199AAE307}"/>
                  </a:ext>
                </a:extLst>
              </p14:cNvPr>
              <p14:cNvContentPartPr/>
              <p14:nvPr/>
            </p14:nvContentPartPr>
            <p14:xfrm>
              <a:off x="2728391" y="136820"/>
              <a:ext cx="7193160" cy="206892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56C327D0-C316-A2AB-78FA-774199AAE307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692751" y="101180"/>
                <a:ext cx="7264800" cy="2140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47423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70A541-B5CF-0C1E-C64C-A8A79E96A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556" y="269311"/>
            <a:ext cx="11736888" cy="1964438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>
                <a:solidFill>
                  <a:srgbClr val="0070C0"/>
                </a:solidFill>
              </a:rPr>
              <a:t>So…Community Consultation for </a:t>
            </a:r>
            <a:br>
              <a:rPr lang="en-US" sz="4800" b="1" dirty="0">
                <a:solidFill>
                  <a:srgbClr val="0070C0"/>
                </a:solidFill>
              </a:rPr>
            </a:br>
            <a:r>
              <a:rPr lang="en-US" sz="4800" b="1" dirty="0">
                <a:solidFill>
                  <a:srgbClr val="0070C0"/>
                </a:solidFill>
              </a:rPr>
              <a:t>funding and community development …</a:t>
            </a:r>
            <a:endParaRPr lang="en-GB" sz="4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4BBAAF-6FDA-E701-7916-5C675C90C7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7556" y="2076994"/>
            <a:ext cx="11736888" cy="451169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3200" b="1" dirty="0">
              <a:latin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3200" b="1" dirty="0">
                <a:latin typeface="Arial" panose="020B0604020202020204" pitchFamily="34" charset="0"/>
              </a:rPr>
              <a:t>L</a:t>
            </a:r>
            <a:r>
              <a:rPr lang="en-US" sz="3200" b="1" i="0" dirty="0">
                <a:effectLst/>
                <a:latin typeface="Arial" panose="020B0604020202020204" pitchFamily="34" charset="0"/>
              </a:rPr>
              <a:t>istening to and learning from communities before developing/ changing  a project </a:t>
            </a:r>
          </a:p>
          <a:p>
            <a:pPr marL="0" indent="0">
              <a:buNone/>
            </a:pPr>
            <a:endParaRPr lang="en-US" sz="3200" b="1" dirty="0">
              <a:latin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4000" b="1" dirty="0">
                <a:solidFill>
                  <a:srgbClr val="FF0000"/>
                </a:solidFill>
                <a:latin typeface="Arial" panose="020B0604020202020204" pitchFamily="34" charset="0"/>
              </a:rPr>
              <a:t>Community involvement – there must be s</a:t>
            </a:r>
            <a:r>
              <a:rPr lang="en-US" sz="40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cope for change </a:t>
            </a:r>
          </a:p>
          <a:p>
            <a:pPr marL="0" indent="0">
              <a:buNone/>
            </a:pPr>
            <a:endParaRPr lang="en-US" sz="3200" dirty="0"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9117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EFED9-86FB-050D-772E-A43DE9E048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468" y="365125"/>
            <a:ext cx="11686784" cy="1325563"/>
          </a:xfrm>
        </p:spPr>
        <p:txBody>
          <a:bodyPr>
            <a:noAutofit/>
          </a:bodyPr>
          <a:lstStyle/>
          <a:p>
            <a:r>
              <a:rPr lang="en-US" sz="5400" b="1" i="1" dirty="0">
                <a:solidFill>
                  <a:srgbClr val="0070C0"/>
                </a:solidFill>
              </a:rPr>
              <a:t>What do funders ask about local need?</a:t>
            </a:r>
            <a:endParaRPr lang="en-GB" sz="5400" b="1" i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F0F841-BEA1-CBBD-137F-1616B2995E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677" y="1825625"/>
            <a:ext cx="11461315" cy="477111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Community involved in project development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Evidence it’s needed &amp; </a:t>
            </a:r>
            <a:r>
              <a:rPr lang="en-US" sz="3600" b="1" dirty="0"/>
              <a:t>in demand 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Connectedness – with community, other orgs ( duplication?)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3712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286A7C-B71B-139E-911D-5B8D2863A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222" y="300941"/>
            <a:ext cx="11557347" cy="1423355"/>
          </a:xfrm>
        </p:spPr>
        <p:txBody>
          <a:bodyPr>
            <a:noAutofit/>
          </a:bodyPr>
          <a:lstStyle/>
          <a:p>
            <a:r>
              <a:rPr lang="en-US" sz="4800" b="1" i="1" dirty="0">
                <a:solidFill>
                  <a:srgbClr val="0070C0"/>
                </a:solidFill>
                <a:cs typeface="Arial" panose="020B0604020202020204" pitchFamily="34" charset="0"/>
              </a:rPr>
              <a:t>Apart from funders asking  why bother ?</a:t>
            </a:r>
            <a:endParaRPr lang="en-GB" sz="4800" b="1" i="1" dirty="0">
              <a:solidFill>
                <a:srgbClr val="0070C0"/>
              </a:solidFill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BB6F9-A461-6A0E-3082-5BDA75DE2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0416" y="1580606"/>
            <a:ext cx="11724362" cy="512081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i="1" dirty="0"/>
              <a:t> </a:t>
            </a:r>
            <a:r>
              <a:rPr lang="en-US" sz="6400" i="1" dirty="0"/>
              <a:t>Looking …</a:t>
            </a:r>
            <a:endParaRPr lang="en-US" sz="4600" dirty="0"/>
          </a:p>
          <a:p>
            <a:r>
              <a:rPr lang="en-GB" sz="4600" b="1" dirty="0"/>
              <a:t>Inwards</a:t>
            </a:r>
            <a:r>
              <a:rPr lang="en-GB" sz="4600" dirty="0"/>
              <a:t>: How are you doing : Review, evaluate - new/ stop/ expand = relevant services </a:t>
            </a:r>
          </a:p>
          <a:p>
            <a:pPr marL="0" indent="0">
              <a:buNone/>
            </a:pPr>
            <a:endParaRPr lang="en-GB" sz="4600" dirty="0"/>
          </a:p>
          <a:p>
            <a:r>
              <a:rPr lang="en-GB" sz="4600" b="1" dirty="0"/>
              <a:t>Forward </a:t>
            </a:r>
            <a:r>
              <a:rPr lang="en-GB" sz="4600" dirty="0"/>
              <a:t>: Planning – funding strategy, business</a:t>
            </a:r>
          </a:p>
          <a:p>
            <a:pPr marL="0" indent="0">
              <a:buNone/>
            </a:pPr>
            <a:endParaRPr lang="en-GB" sz="4600" dirty="0"/>
          </a:p>
          <a:p>
            <a:r>
              <a:rPr lang="en-GB" sz="4600" b="1" dirty="0"/>
              <a:t>Outward </a:t>
            </a:r>
            <a:r>
              <a:rPr lang="en-GB" sz="4600" dirty="0"/>
              <a:t>: marketing, publicity, PR, new perspectives , </a:t>
            </a:r>
            <a:r>
              <a:rPr lang="en-GB" sz="4600" i="1" dirty="0"/>
              <a:t>Connectedness </a:t>
            </a:r>
          </a:p>
          <a:p>
            <a:pPr marL="0" indent="0">
              <a:buNone/>
            </a:pPr>
            <a:endParaRPr lang="en-GB" sz="46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6208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FF5B70-F627-7306-D5B6-71C014493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8281"/>
          </a:xfrm>
        </p:spPr>
        <p:txBody>
          <a:bodyPr>
            <a:normAutofit fontScale="90000"/>
          </a:bodyPr>
          <a:lstStyle/>
          <a:p>
            <a:r>
              <a:rPr lang="en-US" sz="5400" b="1" dirty="0">
                <a:solidFill>
                  <a:srgbClr val="0070C0"/>
                </a:solidFill>
              </a:rPr>
              <a:t>Asking the community - In a nutshell </a:t>
            </a:r>
            <a:endParaRPr lang="en-GB" sz="54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50F760-4E6E-64F8-E7D2-911A69F121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754" y="1214846"/>
            <a:ext cx="11795760" cy="548640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4800" dirty="0"/>
              <a:t>Clarity </a:t>
            </a:r>
          </a:p>
          <a:p>
            <a:pPr marL="0" indent="0" algn="ctr">
              <a:buNone/>
            </a:pPr>
            <a:endParaRPr lang="en-US" sz="4800" dirty="0"/>
          </a:p>
          <a:p>
            <a:r>
              <a:rPr lang="en-US" sz="4800" dirty="0"/>
              <a:t>What do you want to know </a:t>
            </a:r>
          </a:p>
          <a:p>
            <a:pPr marL="0" indent="0">
              <a:buNone/>
            </a:pPr>
            <a:endParaRPr lang="en-US" sz="4800" dirty="0"/>
          </a:p>
          <a:p>
            <a:r>
              <a:rPr lang="en-US" sz="4800" dirty="0"/>
              <a:t>What data you need to collect – no more no  less </a:t>
            </a:r>
          </a:p>
          <a:p>
            <a:endParaRPr lang="en-US" sz="4800" dirty="0"/>
          </a:p>
          <a:p>
            <a:r>
              <a:rPr lang="en-US" sz="4800" dirty="0"/>
              <a:t>Is it biased – the questions / inclusion </a:t>
            </a:r>
          </a:p>
          <a:p>
            <a:pPr marL="0" indent="0">
              <a:buNone/>
            </a:pPr>
            <a:endParaRPr lang="en-US" sz="4800" dirty="0"/>
          </a:p>
          <a:p>
            <a:r>
              <a:rPr lang="en-US" sz="4800" dirty="0"/>
              <a:t>Up to date </a:t>
            </a: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2964824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9FA79-3A3E-8E1F-1467-F5653DD5CB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7270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rgbClr val="0070C0"/>
                </a:solidFill>
              </a:rPr>
              <a:t>Asking the community - Bit more detail …. Essentials </a:t>
            </a:r>
            <a:endParaRPr lang="en-GB" sz="54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E77AC4-4A02-2368-E076-7FA0D5AC37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943" y="1750423"/>
            <a:ext cx="11616101" cy="4905020"/>
          </a:xfrm>
        </p:spPr>
        <p:txBody>
          <a:bodyPr>
            <a:normAutofit fontScale="85000" lnSpcReduction="20000"/>
          </a:bodyPr>
          <a:lstStyle/>
          <a:p>
            <a:r>
              <a:rPr lang="en-US" sz="3200" b="1" dirty="0"/>
              <a:t>Clarity</a:t>
            </a:r>
            <a:r>
              <a:rPr lang="en-US" sz="3200" dirty="0"/>
              <a:t> : What do you want to know </a:t>
            </a:r>
            <a:r>
              <a:rPr lang="en-GB" sz="3200" dirty="0"/>
              <a:t>? </a:t>
            </a:r>
          </a:p>
          <a:p>
            <a:r>
              <a:rPr lang="en-GB" sz="3200" dirty="0"/>
              <a:t>Keep it </a:t>
            </a:r>
            <a:r>
              <a:rPr lang="en-GB" sz="3200" b="1" dirty="0"/>
              <a:t>simples </a:t>
            </a:r>
          </a:p>
          <a:p>
            <a:r>
              <a:rPr lang="en-GB" sz="3200" dirty="0"/>
              <a:t>Consult current and </a:t>
            </a:r>
            <a:r>
              <a:rPr lang="en-GB" sz="3200" b="1" dirty="0"/>
              <a:t>potential </a:t>
            </a:r>
            <a:r>
              <a:rPr lang="en-GB" sz="3200" dirty="0"/>
              <a:t>beneficiaries  </a:t>
            </a:r>
          </a:p>
          <a:p>
            <a:r>
              <a:rPr lang="en-GB" sz="3200" b="1" dirty="0"/>
              <a:t>Timing: </a:t>
            </a:r>
            <a:r>
              <a:rPr lang="en-GB" sz="3200" dirty="0"/>
              <a:t>plan ahead , best times for community; start/ end dates </a:t>
            </a:r>
          </a:p>
          <a:p>
            <a:r>
              <a:rPr lang="en-GB" sz="3200" dirty="0"/>
              <a:t>Accessibility </a:t>
            </a:r>
            <a:r>
              <a:rPr lang="en-GB" sz="3200" b="1" dirty="0"/>
              <a:t>“Easy to overlook” </a:t>
            </a:r>
            <a:r>
              <a:rPr lang="en-GB" sz="3200" dirty="0"/>
              <a:t>communities</a:t>
            </a:r>
          </a:p>
          <a:p>
            <a:r>
              <a:rPr lang="en-GB" sz="3200" b="1" dirty="0"/>
              <a:t>Documenting </a:t>
            </a:r>
            <a:r>
              <a:rPr lang="en-GB" sz="3200" dirty="0"/>
              <a:t>: quantity &amp; quality </a:t>
            </a:r>
          </a:p>
          <a:p>
            <a:r>
              <a:rPr lang="en-GB" sz="3200" b="1" dirty="0"/>
              <a:t>Open questions </a:t>
            </a:r>
            <a:r>
              <a:rPr lang="en-GB" sz="3200" dirty="0"/>
              <a:t>– unbiased </a:t>
            </a:r>
          </a:p>
          <a:p>
            <a:r>
              <a:rPr lang="en-GB" sz="3200" b="1" dirty="0"/>
              <a:t>Creativity</a:t>
            </a:r>
            <a:r>
              <a:rPr lang="en-GB" sz="3200" dirty="0"/>
              <a:t> – ask community/ young people for ideas </a:t>
            </a:r>
          </a:p>
          <a:p>
            <a:r>
              <a:rPr lang="en-GB" sz="3200" b="1" dirty="0"/>
              <a:t>Cost – </a:t>
            </a:r>
            <a:r>
              <a:rPr lang="en-GB" sz="3200" dirty="0"/>
              <a:t>doesn’t have to be expensive ; staff vol time ; signers – worth it . </a:t>
            </a:r>
          </a:p>
          <a:p>
            <a:r>
              <a:rPr lang="en-GB" sz="3200" b="1" dirty="0"/>
              <a:t>FEEDBACK – even if unsuccessful </a:t>
            </a:r>
          </a:p>
          <a:p>
            <a:r>
              <a:rPr lang="en-GB" sz="3200" dirty="0"/>
              <a:t>Ongoing engagement – comments / complements/ feedback box </a:t>
            </a:r>
          </a:p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8197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863</Words>
  <Application>Microsoft Office PowerPoint</Application>
  <PresentationFormat>Widescreen</PresentationFormat>
  <Paragraphs>170</Paragraphs>
  <Slides>16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Calibri</vt:lpstr>
      <vt:lpstr>Calibri Light</vt:lpstr>
      <vt:lpstr>Inter</vt:lpstr>
      <vt:lpstr>Poppins</vt:lpstr>
      <vt:lpstr>Times New Roman</vt:lpstr>
      <vt:lpstr>Verdana</vt:lpstr>
      <vt:lpstr>Office Theme</vt:lpstr>
      <vt:lpstr>Community Involvement  and consultation </vt:lpstr>
      <vt:lpstr>Local Govt Assocn (LGA) </vt:lpstr>
      <vt:lpstr>Power </vt:lpstr>
      <vt:lpstr>PowerPoint Presentation</vt:lpstr>
      <vt:lpstr>So…Community Consultation for  funding and community development …</vt:lpstr>
      <vt:lpstr>What do funders ask about local need?</vt:lpstr>
      <vt:lpstr>Apart from funders asking  why bother ?</vt:lpstr>
      <vt:lpstr>Asking the community - In a nutshell </vt:lpstr>
      <vt:lpstr>Asking the community - Bit more detail …. Essentials </vt:lpstr>
      <vt:lpstr>Methods </vt:lpstr>
      <vt:lpstr>Cue the Qs …. Quantitative + Qualitative  </vt:lpstr>
      <vt:lpstr>Answering  funders questions about need / demand </vt:lpstr>
      <vt:lpstr>Planning tool</vt:lpstr>
      <vt:lpstr>Storing &amp; analysing </vt:lpstr>
      <vt:lpstr>Sported Training - An introduction to  Co- Production </vt:lpstr>
      <vt:lpstr>Resources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Debra Barker</dc:creator>
  <cp:lastModifiedBy>Debra Barklin</cp:lastModifiedBy>
  <cp:revision>68</cp:revision>
  <cp:lastPrinted>2022-05-17T11:49:59Z</cp:lastPrinted>
  <dcterms:created xsi:type="dcterms:W3CDTF">2022-02-16T14:09:36Z</dcterms:created>
  <dcterms:modified xsi:type="dcterms:W3CDTF">2022-05-26T13:09:14Z</dcterms:modified>
</cp:coreProperties>
</file>