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21"/>
  </p:notesMasterIdLst>
  <p:sldIdLst>
    <p:sldId id="256" r:id="rId6"/>
    <p:sldId id="257" r:id="rId7"/>
    <p:sldId id="260" r:id="rId8"/>
    <p:sldId id="263" r:id="rId9"/>
    <p:sldId id="274" r:id="rId10"/>
    <p:sldId id="273" r:id="rId11"/>
    <p:sldId id="279" r:id="rId12"/>
    <p:sldId id="261" r:id="rId13"/>
    <p:sldId id="262" r:id="rId14"/>
    <p:sldId id="277" r:id="rId15"/>
    <p:sldId id="276" r:id="rId16"/>
    <p:sldId id="259" r:id="rId17"/>
    <p:sldId id="264" r:id="rId18"/>
    <p:sldId id="278" r:id="rId19"/>
    <p:sldId id="269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5BF"/>
    <a:srgbClr val="FBD82E"/>
    <a:srgbClr val="1959AE"/>
    <a:srgbClr val="128FCF"/>
    <a:srgbClr val="2E5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27DD2-6D01-43D6-8C38-9CFF9F2E19CC}" v="10" dt="2024-09-27T14:02:53.31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Molloy-Evans" userId="fefc3677-ee68-476a-8e93-d3df3bd0e5b5" providerId="ADAL" clId="{99B27DD2-6D01-43D6-8C38-9CFF9F2E19CC}"/>
    <pc:docChg chg="undo custSel modSld sldOrd">
      <pc:chgData name="Nick Molloy-Evans" userId="fefc3677-ee68-476a-8e93-d3df3bd0e5b5" providerId="ADAL" clId="{99B27DD2-6D01-43D6-8C38-9CFF9F2E19CC}" dt="2024-09-27T14:06:27.211" v="3975" actId="20577"/>
      <pc:docMkLst>
        <pc:docMk/>
      </pc:docMkLst>
      <pc:sldChg chg="modSp mod">
        <pc:chgData name="Nick Molloy-Evans" userId="fefc3677-ee68-476a-8e93-d3df3bd0e5b5" providerId="ADAL" clId="{99B27DD2-6D01-43D6-8C38-9CFF9F2E19CC}" dt="2024-09-27T13:42:46.117" v="1350" actId="20577"/>
        <pc:sldMkLst>
          <pc:docMk/>
          <pc:sldMk cId="0" sldId="257"/>
        </pc:sldMkLst>
        <pc:spChg chg="mod">
          <ac:chgData name="Nick Molloy-Evans" userId="fefc3677-ee68-476a-8e93-d3df3bd0e5b5" providerId="ADAL" clId="{99B27DD2-6D01-43D6-8C38-9CFF9F2E19CC}" dt="2024-09-27T13:42:46.117" v="1350" actId="20577"/>
          <ac:spMkLst>
            <pc:docMk/>
            <pc:sldMk cId="0" sldId="257"/>
            <ac:spMk id="9" creationId="{00000000-0000-0000-0000-000000000000}"/>
          </ac:spMkLst>
        </pc:spChg>
      </pc:sldChg>
      <pc:sldChg chg="addSp modSp mod">
        <pc:chgData name="Nick Molloy-Evans" userId="fefc3677-ee68-476a-8e93-d3df3bd0e5b5" providerId="ADAL" clId="{99B27DD2-6D01-43D6-8C38-9CFF9F2E19CC}" dt="2024-09-27T13:50:39.415" v="1939" actId="20577"/>
        <pc:sldMkLst>
          <pc:docMk/>
          <pc:sldMk cId="0" sldId="262"/>
        </pc:sldMkLst>
        <pc:spChg chg="add mod">
          <ac:chgData name="Nick Molloy-Evans" userId="fefc3677-ee68-476a-8e93-d3df3bd0e5b5" providerId="ADAL" clId="{99B27DD2-6D01-43D6-8C38-9CFF9F2E19CC}" dt="2024-09-27T13:50:39.415" v="1939" actId="20577"/>
          <ac:spMkLst>
            <pc:docMk/>
            <pc:sldMk cId="0" sldId="262"/>
            <ac:spMk id="3" creationId="{EE6F67AE-E3E0-AC53-C7D4-C6DAC5CB82BC}"/>
          </ac:spMkLst>
        </pc:spChg>
        <pc:spChg chg="mod">
          <ac:chgData name="Nick Molloy-Evans" userId="fefc3677-ee68-476a-8e93-d3df3bd0e5b5" providerId="ADAL" clId="{99B27DD2-6D01-43D6-8C38-9CFF9F2E19CC}" dt="2024-09-27T13:46:19.348" v="1657" actId="1076"/>
          <ac:spMkLst>
            <pc:docMk/>
            <pc:sldMk cId="0" sldId="262"/>
            <ac:spMk id="6" creationId="{00000000-0000-0000-0000-000000000000}"/>
          </ac:spMkLst>
        </pc:spChg>
      </pc:sldChg>
      <pc:sldChg chg="addSp delSp modSp mod">
        <pc:chgData name="Nick Molloy-Evans" userId="fefc3677-ee68-476a-8e93-d3df3bd0e5b5" providerId="ADAL" clId="{99B27DD2-6D01-43D6-8C38-9CFF9F2E19CC}" dt="2024-09-27T13:36:08.805" v="486" actId="20577"/>
        <pc:sldMkLst>
          <pc:docMk/>
          <pc:sldMk cId="0" sldId="263"/>
        </pc:sldMkLst>
        <pc:spChg chg="add del mod">
          <ac:chgData name="Nick Molloy-Evans" userId="fefc3677-ee68-476a-8e93-d3df3bd0e5b5" providerId="ADAL" clId="{99B27DD2-6D01-43D6-8C38-9CFF9F2E19CC}" dt="2024-09-27T13:28:52.854" v="2"/>
          <ac:spMkLst>
            <pc:docMk/>
            <pc:sldMk cId="0" sldId="263"/>
            <ac:spMk id="3" creationId="{8D5B1E47-E7A2-1490-28EE-0B81B3B13E09}"/>
          </ac:spMkLst>
        </pc:spChg>
        <pc:spChg chg="add mod">
          <ac:chgData name="Nick Molloy-Evans" userId="fefc3677-ee68-476a-8e93-d3df3bd0e5b5" providerId="ADAL" clId="{99B27DD2-6D01-43D6-8C38-9CFF9F2E19CC}" dt="2024-09-27T13:36:08.805" v="486" actId="20577"/>
          <ac:spMkLst>
            <pc:docMk/>
            <pc:sldMk cId="0" sldId="263"/>
            <ac:spMk id="4" creationId="{D23BC1D6-9FC8-5281-45DD-A38C167CA56C}"/>
          </ac:spMkLst>
        </pc:spChg>
      </pc:sldChg>
      <pc:sldChg chg="addSp modSp mod">
        <pc:chgData name="Nick Molloy-Evans" userId="fefc3677-ee68-476a-8e93-d3df3bd0e5b5" providerId="ADAL" clId="{99B27DD2-6D01-43D6-8C38-9CFF9F2E19CC}" dt="2024-09-27T14:02:38.990" v="3396" actId="20577"/>
        <pc:sldMkLst>
          <pc:docMk/>
          <pc:sldMk cId="0" sldId="264"/>
        </pc:sldMkLst>
        <pc:spChg chg="add mod">
          <ac:chgData name="Nick Molloy-Evans" userId="fefc3677-ee68-476a-8e93-d3df3bd0e5b5" providerId="ADAL" clId="{99B27DD2-6D01-43D6-8C38-9CFF9F2E19CC}" dt="2024-09-27T14:02:38.990" v="3396" actId="20577"/>
          <ac:spMkLst>
            <pc:docMk/>
            <pc:sldMk cId="0" sldId="264"/>
            <ac:spMk id="3" creationId="{C05E941F-D47E-6E7B-3D81-63E1A4B3967A}"/>
          </ac:spMkLst>
        </pc:spChg>
      </pc:sldChg>
      <pc:sldChg chg="addSp modSp mod">
        <pc:chgData name="Nick Molloy-Evans" userId="fefc3677-ee68-476a-8e93-d3df3bd0e5b5" providerId="ADAL" clId="{99B27DD2-6D01-43D6-8C38-9CFF9F2E19CC}" dt="2024-09-27T13:53:47.353" v="2355" actId="20577"/>
        <pc:sldMkLst>
          <pc:docMk/>
          <pc:sldMk cId="4175038574" sldId="273"/>
        </pc:sldMkLst>
        <pc:spChg chg="add mod">
          <ac:chgData name="Nick Molloy-Evans" userId="fefc3677-ee68-476a-8e93-d3df3bd0e5b5" providerId="ADAL" clId="{99B27DD2-6D01-43D6-8C38-9CFF9F2E19CC}" dt="2024-09-27T13:53:47.353" v="2355" actId="20577"/>
          <ac:spMkLst>
            <pc:docMk/>
            <pc:sldMk cId="4175038574" sldId="273"/>
            <ac:spMk id="3" creationId="{635C928C-7FBC-ED35-148E-B52BB26458B4}"/>
          </ac:spMkLst>
        </pc:spChg>
      </pc:sldChg>
      <pc:sldChg chg="addSp modSp mod ord">
        <pc:chgData name="Nick Molloy-Evans" userId="fefc3677-ee68-476a-8e93-d3df3bd0e5b5" providerId="ADAL" clId="{99B27DD2-6D01-43D6-8C38-9CFF9F2E19CC}" dt="2024-09-27T13:58:47.353" v="2881" actId="20577"/>
        <pc:sldMkLst>
          <pc:docMk/>
          <pc:sldMk cId="1598259881" sldId="274"/>
        </pc:sldMkLst>
        <pc:spChg chg="add mod">
          <ac:chgData name="Nick Molloy-Evans" userId="fefc3677-ee68-476a-8e93-d3df3bd0e5b5" providerId="ADAL" clId="{99B27DD2-6D01-43D6-8C38-9CFF9F2E19CC}" dt="2024-09-27T13:58:47.353" v="2881" actId="20577"/>
          <ac:spMkLst>
            <pc:docMk/>
            <pc:sldMk cId="1598259881" sldId="274"/>
            <ac:spMk id="3" creationId="{1412AED4-9598-305A-15B1-48D1CAB434B7}"/>
          </ac:spMkLst>
        </pc:spChg>
      </pc:sldChg>
      <pc:sldChg chg="addSp modSp mod">
        <pc:chgData name="Nick Molloy-Evans" userId="fefc3677-ee68-476a-8e93-d3df3bd0e5b5" providerId="ADAL" clId="{99B27DD2-6D01-43D6-8C38-9CFF9F2E19CC}" dt="2024-09-27T13:58:07.964" v="2786" actId="313"/>
        <pc:sldMkLst>
          <pc:docMk/>
          <pc:sldMk cId="4090271264" sldId="276"/>
        </pc:sldMkLst>
        <pc:spChg chg="add mod">
          <ac:chgData name="Nick Molloy-Evans" userId="fefc3677-ee68-476a-8e93-d3df3bd0e5b5" providerId="ADAL" clId="{99B27DD2-6D01-43D6-8C38-9CFF9F2E19CC}" dt="2024-09-27T13:58:07.964" v="2786" actId="313"/>
          <ac:spMkLst>
            <pc:docMk/>
            <pc:sldMk cId="4090271264" sldId="276"/>
            <ac:spMk id="3" creationId="{E3352F89-4A6A-04CB-C5B4-19AB530F9BEB}"/>
          </ac:spMkLst>
        </pc:spChg>
        <pc:spChg chg="mod">
          <ac:chgData name="Nick Molloy-Evans" userId="fefc3677-ee68-476a-8e93-d3df3bd0e5b5" providerId="ADAL" clId="{99B27DD2-6D01-43D6-8C38-9CFF9F2E19CC}" dt="2024-09-27T13:53:21.099" v="2308" actId="1076"/>
          <ac:spMkLst>
            <pc:docMk/>
            <pc:sldMk cId="4090271264" sldId="276"/>
            <ac:spMk id="6" creationId="{00000000-0000-0000-0000-000000000000}"/>
          </ac:spMkLst>
        </pc:spChg>
      </pc:sldChg>
      <pc:sldChg chg="addSp modSp mod">
        <pc:chgData name="Nick Molloy-Evans" userId="fefc3677-ee68-476a-8e93-d3df3bd0e5b5" providerId="ADAL" clId="{99B27DD2-6D01-43D6-8C38-9CFF9F2E19CC}" dt="2024-09-27T14:00:48.524" v="3082" actId="1076"/>
        <pc:sldMkLst>
          <pc:docMk/>
          <pc:sldMk cId="1587108032" sldId="277"/>
        </pc:sldMkLst>
        <pc:spChg chg="add mod">
          <ac:chgData name="Nick Molloy-Evans" userId="fefc3677-ee68-476a-8e93-d3df3bd0e5b5" providerId="ADAL" clId="{99B27DD2-6D01-43D6-8C38-9CFF9F2E19CC}" dt="2024-09-27T14:00:48.524" v="3082" actId="1076"/>
          <ac:spMkLst>
            <pc:docMk/>
            <pc:sldMk cId="1587108032" sldId="277"/>
            <ac:spMk id="3" creationId="{7E25D404-A052-7BF9-0499-C108A6D7A006}"/>
          </ac:spMkLst>
        </pc:spChg>
        <pc:spChg chg="mod">
          <ac:chgData name="Nick Molloy-Evans" userId="fefc3677-ee68-476a-8e93-d3df3bd0e5b5" providerId="ADAL" clId="{99B27DD2-6D01-43D6-8C38-9CFF9F2E19CC}" dt="2024-09-27T13:50:49.828" v="1940" actId="1076"/>
          <ac:spMkLst>
            <pc:docMk/>
            <pc:sldMk cId="1587108032" sldId="277"/>
            <ac:spMk id="6" creationId="{00000000-0000-0000-0000-000000000000}"/>
          </ac:spMkLst>
        </pc:spChg>
        <pc:picChg chg="mod">
          <ac:chgData name="Nick Molloy-Evans" userId="fefc3677-ee68-476a-8e93-d3df3bd0e5b5" providerId="ADAL" clId="{99B27DD2-6D01-43D6-8C38-9CFF9F2E19CC}" dt="2024-09-27T14:00:31.883" v="3020" actId="1076"/>
          <ac:picMkLst>
            <pc:docMk/>
            <pc:sldMk cId="1587108032" sldId="277"/>
            <ac:picMk id="10" creationId="{44D260AB-81E8-0240-B91A-48041B4F43EC}"/>
          </ac:picMkLst>
        </pc:picChg>
      </pc:sldChg>
      <pc:sldChg chg="addSp modSp mod">
        <pc:chgData name="Nick Molloy-Evans" userId="fefc3677-ee68-476a-8e93-d3df3bd0e5b5" providerId="ADAL" clId="{99B27DD2-6D01-43D6-8C38-9CFF9F2E19CC}" dt="2024-09-27T14:06:27.211" v="3975" actId="20577"/>
        <pc:sldMkLst>
          <pc:docMk/>
          <pc:sldMk cId="1441036755" sldId="278"/>
        </pc:sldMkLst>
        <pc:spChg chg="add mod">
          <ac:chgData name="Nick Molloy-Evans" userId="fefc3677-ee68-476a-8e93-d3df3bd0e5b5" providerId="ADAL" clId="{99B27DD2-6D01-43D6-8C38-9CFF9F2E19CC}" dt="2024-09-27T14:06:27.211" v="3975" actId="20577"/>
          <ac:spMkLst>
            <pc:docMk/>
            <pc:sldMk cId="1441036755" sldId="278"/>
            <ac:spMk id="3" creationId="{1223082F-AD2F-E782-7954-044B019E6F9F}"/>
          </ac:spMkLst>
        </pc:spChg>
      </pc:sldChg>
      <pc:sldChg chg="addSp modSp mod">
        <pc:chgData name="Nick Molloy-Evans" userId="fefc3677-ee68-476a-8e93-d3df3bd0e5b5" providerId="ADAL" clId="{99B27DD2-6D01-43D6-8C38-9CFF9F2E19CC}" dt="2024-09-27T13:44:45.278" v="1656" actId="1076"/>
        <pc:sldMkLst>
          <pc:docMk/>
          <pc:sldMk cId="1564608094" sldId="279"/>
        </pc:sldMkLst>
        <pc:spChg chg="add mod">
          <ac:chgData name="Nick Molloy-Evans" userId="fefc3677-ee68-476a-8e93-d3df3bd0e5b5" providerId="ADAL" clId="{99B27DD2-6D01-43D6-8C38-9CFF9F2E19CC}" dt="2024-09-27T13:44:45.278" v="1656" actId="1076"/>
          <ac:spMkLst>
            <pc:docMk/>
            <pc:sldMk cId="1564608094" sldId="279"/>
            <ac:spMk id="3" creationId="{325A345C-5151-9C46-09BF-3E8F782ADA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432A-D0A8-4E52-AE34-C9B41C37C49F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460A-872F-4BA7-B044-755C85DDC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0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7899" y="2122205"/>
            <a:ext cx="2894329" cy="376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88815" y="4135319"/>
            <a:ext cx="2301330" cy="2722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67563" y="0"/>
            <a:ext cx="5625630" cy="4153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376916"/>
            <a:ext cx="9122838" cy="3509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15600" y="5761305"/>
            <a:ext cx="1310398" cy="616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A617221-9764-274C-834D-0E5243C530B8}"/>
              </a:ext>
            </a:extLst>
          </p:cNvPr>
          <p:cNvSpPr/>
          <p:nvPr userDrawn="1"/>
        </p:nvSpPr>
        <p:spPr>
          <a:xfrm>
            <a:off x="0" y="914400"/>
            <a:ext cx="4953000" cy="12610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83809" y="2886800"/>
            <a:ext cx="2430731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6248" y="5668062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33800" y="2703737"/>
            <a:ext cx="2971800" cy="1450590"/>
          </a:xfrm>
          <a:prstGeom prst="rect">
            <a:avLst/>
          </a:prstGeom>
          <a:solidFill>
            <a:srgbClr val="FBD82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>
                <a:solidFill>
                  <a:srgbClr val="1959AE"/>
                </a:solidFill>
              </a:rPr>
              <a:t>Writing a successful bid</a:t>
            </a:r>
            <a:endParaRPr spc="20" dirty="0">
              <a:solidFill>
                <a:srgbClr val="1959AE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079F0E2-E42B-4528-BEB0-B6F04CCF584E}"/>
              </a:ext>
            </a:extLst>
          </p:cNvPr>
          <p:cNvSpPr txBox="1"/>
          <p:nvPr/>
        </p:nvSpPr>
        <p:spPr>
          <a:xfrm>
            <a:off x="701899" y="5623689"/>
            <a:ext cx="208470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dirty="0">
                <a:latin typeface="Poppins"/>
                <a:cs typeface="Poppins"/>
              </a:rPr>
              <a:t>Delivered by Nick Molloy-Evans, 30/9/24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D260AB-81E8-0240-B91A-48041B4F4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522247" y="0"/>
            <a:ext cx="4670945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6248" y="5676025"/>
            <a:ext cx="1250901" cy="547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267" y="349795"/>
            <a:ext cx="2675255" cy="145052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/>
              <a:t>Think like a </a:t>
            </a:r>
            <a:r>
              <a:rPr lang="en-GB" spc="20" dirty="0">
                <a:solidFill>
                  <a:srgbClr val="FBD82E"/>
                </a:solidFill>
              </a:rPr>
              <a:t>grant giver</a:t>
            </a:r>
            <a:endParaRPr spc="20" dirty="0">
              <a:solidFill>
                <a:srgbClr val="FBD82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5D404-A052-7BF9-0499-C108A6D7A006}"/>
              </a:ext>
            </a:extLst>
          </p:cNvPr>
          <p:cNvSpPr txBox="1"/>
          <p:nvPr/>
        </p:nvSpPr>
        <p:spPr>
          <a:xfrm>
            <a:off x="604851" y="1976441"/>
            <a:ext cx="64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Massively oversubscribed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More applications now than ever before</a:t>
            </a:r>
          </a:p>
          <a:p>
            <a:pPr lvl="1"/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Likely to have to read thousands of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Lots won’t align to funding guidance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Some will be written by AI (don’t do this)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More likely to support known entities/warm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Want to see highest impact for lowest cost</a:t>
            </a:r>
            <a:b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They may not admit it but they like novelty/something innovative</a:t>
            </a:r>
            <a:b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Effort you put in should reflect size of grant applied for</a:t>
            </a:r>
          </a:p>
        </p:txBody>
      </p:sp>
    </p:spTree>
    <p:extLst>
      <p:ext uri="{BB962C8B-B14F-4D97-AF65-F5344CB8AC3E}">
        <p14:creationId xmlns:p14="http://schemas.microsoft.com/office/powerpoint/2010/main" val="158710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D260AB-81E8-0240-B91A-48041B4F4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522247" y="0"/>
            <a:ext cx="4670945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6248" y="5676025"/>
            <a:ext cx="1250901" cy="547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120" y="302661"/>
            <a:ext cx="2675255" cy="145052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/>
              <a:t>How to </a:t>
            </a:r>
            <a:br>
              <a:rPr lang="en-GB" spc="20" dirty="0"/>
            </a:br>
            <a:r>
              <a:rPr lang="en-GB" spc="20" dirty="0">
                <a:solidFill>
                  <a:srgbClr val="FBD82E"/>
                </a:solidFill>
              </a:rPr>
              <a:t>answer questions</a:t>
            </a:r>
            <a:endParaRPr spc="20" dirty="0">
              <a:solidFill>
                <a:srgbClr val="FBD82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52F89-4A6A-04CB-C5B4-19AB530F9BEB}"/>
              </a:ext>
            </a:extLst>
          </p:cNvPr>
          <p:cNvSpPr txBox="1"/>
          <p:nvPr/>
        </p:nvSpPr>
        <p:spPr>
          <a:xfrm>
            <a:off x="415120" y="2422688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READ.THE.QUESTION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ANSWER.THE.QUESTION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Keep it as succinct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Constantly refer back grant-givers’ strategic aims and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If you can’t fit something you really want to communicate into the questions, add is as an attachment/addendum </a:t>
            </a:r>
          </a:p>
        </p:txBody>
      </p:sp>
    </p:spTree>
    <p:extLst>
      <p:ext uri="{BB962C8B-B14F-4D97-AF65-F5344CB8AC3E}">
        <p14:creationId xmlns:p14="http://schemas.microsoft.com/office/powerpoint/2010/main" val="409027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59121" y="3446995"/>
            <a:ext cx="2395855" cy="497840"/>
          </a:xfrm>
          <a:custGeom>
            <a:avLst/>
            <a:gdLst/>
            <a:ahLst/>
            <a:cxnLst/>
            <a:rect l="l" t="t" r="r" b="b"/>
            <a:pathLst>
              <a:path w="2395854" h="497839">
                <a:moveTo>
                  <a:pt x="0" y="497649"/>
                </a:moveTo>
                <a:lnTo>
                  <a:pt x="2395804" y="497649"/>
                </a:lnTo>
                <a:lnTo>
                  <a:pt x="2395804" y="0"/>
                </a:lnTo>
                <a:lnTo>
                  <a:pt x="0" y="0"/>
                </a:lnTo>
                <a:lnTo>
                  <a:pt x="0" y="497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>
              <a:solidFill>
                <a:srgbClr val="FBD82E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59121" y="2895345"/>
            <a:ext cx="2675255" cy="551815"/>
          </a:xfrm>
          <a:custGeom>
            <a:avLst/>
            <a:gdLst/>
            <a:ahLst/>
            <a:cxnLst/>
            <a:rect l="l" t="t" r="r" b="b"/>
            <a:pathLst>
              <a:path w="2675254" h="551814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83809" y="2886800"/>
            <a:ext cx="2430731" cy="1010661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" marR="5080">
              <a:lnSpc>
                <a:spcPts val="3500"/>
              </a:lnSpc>
              <a:spcBef>
                <a:spcPts val="790"/>
              </a:spcBef>
            </a:pPr>
            <a:r>
              <a:rPr lang="en-GB" spc="20" dirty="0">
                <a:solidFill>
                  <a:srgbClr val="FBD82E"/>
                </a:solidFill>
              </a:rPr>
              <a:t>Post-Success</a:t>
            </a:r>
            <a:endParaRPr spc="20" dirty="0">
              <a:solidFill>
                <a:srgbClr val="FBD82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8815" y="4135319"/>
            <a:ext cx="2301330" cy="2722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48011"/>
            <a:ext cx="9122838" cy="3509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670958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30358" y="236986"/>
            <a:ext cx="4670957" cy="552844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3450" b="1" spc="20" dirty="0">
                <a:solidFill>
                  <a:srgbClr val="FFFFFF"/>
                </a:solidFill>
                <a:latin typeface="Poppins"/>
                <a:cs typeface="Poppins"/>
              </a:rPr>
              <a:t>Impact/</a:t>
            </a:r>
            <a:r>
              <a:rPr lang="en-GB" sz="3450" b="1" spc="20" dirty="0">
                <a:solidFill>
                  <a:srgbClr val="FBD82E"/>
                </a:solidFill>
                <a:latin typeface="Poppins"/>
                <a:cs typeface="Poppins"/>
              </a:rPr>
              <a:t>Evaluation</a:t>
            </a:r>
            <a:endParaRPr sz="3450" dirty="0">
              <a:solidFill>
                <a:srgbClr val="FBD82E"/>
              </a:solidFill>
              <a:latin typeface="Poppins"/>
              <a:cs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E941F-D47E-6E7B-3D81-63E1A4B3967A}"/>
              </a:ext>
            </a:extLst>
          </p:cNvPr>
          <p:cNvSpPr txBox="1"/>
          <p:nvPr/>
        </p:nvSpPr>
        <p:spPr>
          <a:xfrm>
            <a:off x="5228741" y="1395923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Ensure you have time/money budgeted to carry out required monitoring</a:t>
            </a:r>
            <a:b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Make sure you have key dates/deadlines in your calendar</a:t>
            </a:r>
            <a:b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Answer as robustly as possible</a:t>
            </a:r>
            <a:b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Invite grant-giver to come and see the impact of the money they’ve given</a:t>
            </a:r>
            <a:b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You’ve done all the hard work but getting this wrong is the fastest way to damage a relationship with a funder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8815" y="4135319"/>
            <a:ext cx="2301330" cy="2722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48011"/>
            <a:ext cx="9122838" cy="3509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670958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54275" y="171480"/>
            <a:ext cx="3680059" cy="1001684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z="3450" b="1" spc="20" dirty="0">
                <a:solidFill>
                  <a:srgbClr val="FFFFFF"/>
                </a:solidFill>
                <a:latin typeface="Poppins"/>
                <a:cs typeface="Poppins"/>
              </a:rPr>
              <a:t>Sustainability/</a:t>
            </a:r>
            <a:r>
              <a:rPr lang="en-GB" sz="3450" b="1" spc="20" dirty="0">
                <a:solidFill>
                  <a:srgbClr val="FBD82E"/>
                </a:solidFill>
                <a:latin typeface="Poppins"/>
                <a:cs typeface="Poppins"/>
              </a:rPr>
              <a:t>longevity</a:t>
            </a:r>
            <a:endParaRPr sz="3450" dirty="0">
              <a:solidFill>
                <a:srgbClr val="FBD82E"/>
              </a:solidFill>
              <a:latin typeface="Poppins"/>
              <a:cs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3082F-AD2F-E782-7954-044B019E6F9F}"/>
              </a:ext>
            </a:extLst>
          </p:cNvPr>
          <p:cNvSpPr txBox="1"/>
          <p:nvPr/>
        </p:nvSpPr>
        <p:spPr>
          <a:xfrm>
            <a:off x="5228741" y="1395923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Will what you’re doing require ongoing funding? Where will you find this?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Ideal scenario is for existing funder to renew</a:t>
            </a:r>
            <a:b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If not, if you’ve done your monitoring well, you will have plenty of strong evidence for other sources of funding such as: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Corporates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Events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Statutory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Will existing funder provide a testimony for you?</a:t>
            </a:r>
          </a:p>
        </p:txBody>
      </p:sp>
    </p:spTree>
    <p:extLst>
      <p:ext uri="{BB962C8B-B14F-4D97-AF65-F5344CB8AC3E}">
        <p14:creationId xmlns:p14="http://schemas.microsoft.com/office/powerpoint/2010/main" val="144103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13" y="0"/>
            <a:ext cx="12170779" cy="6848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59121" y="2895345"/>
            <a:ext cx="2894330" cy="552844"/>
          </a:xfrm>
          <a:prstGeom prst="rect">
            <a:avLst/>
          </a:prstGeom>
          <a:solidFill>
            <a:srgbClr val="FBD82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/>
              <a:t>Questions?</a:t>
            </a:r>
            <a:endParaRPr spc="20" dirty="0">
              <a:solidFill>
                <a:srgbClr val="1959AE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3308" y="2765007"/>
            <a:ext cx="1328420" cy="1328420"/>
          </a:xfrm>
          <a:custGeom>
            <a:avLst/>
            <a:gdLst/>
            <a:ahLst/>
            <a:cxnLst/>
            <a:rect l="l" t="t" r="r" b="b"/>
            <a:pathLst>
              <a:path w="1328420" h="1328420">
                <a:moveTo>
                  <a:pt x="663968" y="1327988"/>
                </a:moveTo>
                <a:lnTo>
                  <a:pt x="616549" y="1326320"/>
                </a:lnTo>
                <a:lnTo>
                  <a:pt x="570029" y="1321393"/>
                </a:lnTo>
                <a:lnTo>
                  <a:pt x="524523" y="1313318"/>
                </a:lnTo>
                <a:lnTo>
                  <a:pt x="480140" y="1302209"/>
                </a:lnTo>
                <a:lnTo>
                  <a:pt x="436996" y="1288176"/>
                </a:lnTo>
                <a:lnTo>
                  <a:pt x="395200" y="1271334"/>
                </a:lnTo>
                <a:lnTo>
                  <a:pt x="354866" y="1251793"/>
                </a:lnTo>
                <a:lnTo>
                  <a:pt x="316107" y="1229667"/>
                </a:lnTo>
                <a:lnTo>
                  <a:pt x="279034" y="1205068"/>
                </a:lnTo>
                <a:lnTo>
                  <a:pt x="243760" y="1178109"/>
                </a:lnTo>
                <a:lnTo>
                  <a:pt x="210396" y="1148901"/>
                </a:lnTo>
                <a:lnTo>
                  <a:pt x="179057" y="1117557"/>
                </a:lnTo>
                <a:lnTo>
                  <a:pt x="149853" y="1084190"/>
                </a:lnTo>
                <a:lnTo>
                  <a:pt x="122897" y="1048911"/>
                </a:lnTo>
                <a:lnTo>
                  <a:pt x="98302" y="1011835"/>
                </a:lnTo>
                <a:lnTo>
                  <a:pt x="76180" y="973071"/>
                </a:lnTo>
                <a:lnTo>
                  <a:pt x="56643" y="932734"/>
                </a:lnTo>
                <a:lnTo>
                  <a:pt x="39803" y="890936"/>
                </a:lnTo>
                <a:lnTo>
                  <a:pt x="25773" y="847788"/>
                </a:lnTo>
                <a:lnTo>
                  <a:pt x="14666" y="803404"/>
                </a:lnTo>
                <a:lnTo>
                  <a:pt x="6593" y="757896"/>
                </a:lnTo>
                <a:lnTo>
                  <a:pt x="1667" y="711375"/>
                </a:lnTo>
                <a:lnTo>
                  <a:pt x="0" y="663956"/>
                </a:lnTo>
                <a:lnTo>
                  <a:pt x="1667" y="616545"/>
                </a:lnTo>
                <a:lnTo>
                  <a:pt x="6593" y="570034"/>
                </a:lnTo>
                <a:lnTo>
                  <a:pt x="14666" y="524533"/>
                </a:lnTo>
                <a:lnTo>
                  <a:pt x="25773" y="480156"/>
                </a:lnTo>
                <a:lnTo>
                  <a:pt x="39803" y="437015"/>
                </a:lnTo>
                <a:lnTo>
                  <a:pt x="56643" y="395222"/>
                </a:lnTo>
                <a:lnTo>
                  <a:pt x="76180" y="354890"/>
                </a:lnTo>
                <a:lnTo>
                  <a:pt x="98302" y="316131"/>
                </a:lnTo>
                <a:lnTo>
                  <a:pt x="122897" y="279059"/>
                </a:lnTo>
                <a:lnTo>
                  <a:pt x="149853" y="243784"/>
                </a:lnTo>
                <a:lnTo>
                  <a:pt x="179057" y="210419"/>
                </a:lnTo>
                <a:lnTo>
                  <a:pt x="210396" y="179078"/>
                </a:lnTo>
                <a:lnTo>
                  <a:pt x="243760" y="149872"/>
                </a:lnTo>
                <a:lnTo>
                  <a:pt x="279034" y="122914"/>
                </a:lnTo>
                <a:lnTo>
                  <a:pt x="316107" y="98317"/>
                </a:lnTo>
                <a:lnTo>
                  <a:pt x="354866" y="76192"/>
                </a:lnTo>
                <a:lnTo>
                  <a:pt x="395200" y="56652"/>
                </a:lnTo>
                <a:lnTo>
                  <a:pt x="436996" y="39810"/>
                </a:lnTo>
                <a:lnTo>
                  <a:pt x="480140" y="25778"/>
                </a:lnTo>
                <a:lnTo>
                  <a:pt x="524523" y="14669"/>
                </a:lnTo>
                <a:lnTo>
                  <a:pt x="570029" y="6594"/>
                </a:lnTo>
                <a:lnTo>
                  <a:pt x="616549" y="1667"/>
                </a:lnTo>
                <a:lnTo>
                  <a:pt x="663968" y="0"/>
                </a:lnTo>
                <a:lnTo>
                  <a:pt x="711386" y="1667"/>
                </a:lnTo>
                <a:lnTo>
                  <a:pt x="757905" y="6594"/>
                </a:lnTo>
                <a:lnTo>
                  <a:pt x="803412" y="14669"/>
                </a:lnTo>
                <a:lnTo>
                  <a:pt x="847795" y="25778"/>
                </a:lnTo>
                <a:lnTo>
                  <a:pt x="890942" y="39810"/>
                </a:lnTo>
                <a:lnTo>
                  <a:pt x="932739" y="56652"/>
                </a:lnTo>
                <a:lnTo>
                  <a:pt x="973076" y="76192"/>
                </a:lnTo>
                <a:lnTo>
                  <a:pt x="1011838" y="98317"/>
                </a:lnTo>
                <a:lnTo>
                  <a:pt x="1048914" y="122914"/>
                </a:lnTo>
                <a:lnTo>
                  <a:pt x="1084192" y="149872"/>
                </a:lnTo>
                <a:lnTo>
                  <a:pt x="1117559" y="179078"/>
                </a:lnTo>
                <a:lnTo>
                  <a:pt x="1148902" y="210419"/>
                </a:lnTo>
                <a:lnTo>
                  <a:pt x="1178110" y="243784"/>
                </a:lnTo>
                <a:lnTo>
                  <a:pt x="1205069" y="279059"/>
                </a:lnTo>
                <a:lnTo>
                  <a:pt x="1229668" y="316131"/>
                </a:lnTo>
                <a:lnTo>
                  <a:pt x="1251794" y="354890"/>
                </a:lnTo>
                <a:lnTo>
                  <a:pt x="1271334" y="395222"/>
                </a:lnTo>
                <a:lnTo>
                  <a:pt x="1288176" y="437015"/>
                </a:lnTo>
                <a:lnTo>
                  <a:pt x="1302209" y="480156"/>
                </a:lnTo>
                <a:lnTo>
                  <a:pt x="1313318" y="524533"/>
                </a:lnTo>
                <a:lnTo>
                  <a:pt x="1321393" y="570034"/>
                </a:lnTo>
                <a:lnTo>
                  <a:pt x="1326320" y="616545"/>
                </a:lnTo>
                <a:lnTo>
                  <a:pt x="1327988" y="663956"/>
                </a:lnTo>
                <a:lnTo>
                  <a:pt x="1326320" y="711375"/>
                </a:lnTo>
                <a:lnTo>
                  <a:pt x="1321393" y="757896"/>
                </a:lnTo>
                <a:lnTo>
                  <a:pt x="1313318" y="803404"/>
                </a:lnTo>
                <a:lnTo>
                  <a:pt x="1302209" y="847788"/>
                </a:lnTo>
                <a:lnTo>
                  <a:pt x="1288176" y="890936"/>
                </a:lnTo>
                <a:lnTo>
                  <a:pt x="1271334" y="932734"/>
                </a:lnTo>
                <a:lnTo>
                  <a:pt x="1251794" y="973071"/>
                </a:lnTo>
                <a:lnTo>
                  <a:pt x="1229668" y="1011835"/>
                </a:lnTo>
                <a:lnTo>
                  <a:pt x="1205069" y="1048911"/>
                </a:lnTo>
                <a:lnTo>
                  <a:pt x="1178110" y="1084190"/>
                </a:lnTo>
                <a:lnTo>
                  <a:pt x="1148902" y="1117557"/>
                </a:lnTo>
                <a:lnTo>
                  <a:pt x="1117559" y="1148901"/>
                </a:lnTo>
                <a:lnTo>
                  <a:pt x="1084192" y="1178109"/>
                </a:lnTo>
                <a:lnTo>
                  <a:pt x="1048914" y="1205068"/>
                </a:lnTo>
                <a:lnTo>
                  <a:pt x="1011838" y="1229667"/>
                </a:lnTo>
                <a:lnTo>
                  <a:pt x="973076" y="1251793"/>
                </a:lnTo>
                <a:lnTo>
                  <a:pt x="932739" y="1271334"/>
                </a:lnTo>
                <a:lnTo>
                  <a:pt x="890942" y="1288176"/>
                </a:lnTo>
                <a:lnTo>
                  <a:pt x="847795" y="1302209"/>
                </a:lnTo>
                <a:lnTo>
                  <a:pt x="803412" y="1313318"/>
                </a:lnTo>
                <a:lnTo>
                  <a:pt x="757905" y="1321393"/>
                </a:lnTo>
                <a:lnTo>
                  <a:pt x="711386" y="1326320"/>
                </a:lnTo>
                <a:lnTo>
                  <a:pt x="663968" y="1327988"/>
                </a:lnTo>
                <a:close/>
              </a:path>
            </a:pathLst>
          </a:custGeom>
          <a:ln w="63982">
            <a:solidFill>
              <a:srgbClr val="2E54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3835" y="2765007"/>
            <a:ext cx="1328420" cy="1328420"/>
          </a:xfrm>
          <a:custGeom>
            <a:avLst/>
            <a:gdLst/>
            <a:ahLst/>
            <a:cxnLst/>
            <a:rect l="l" t="t" r="r" b="b"/>
            <a:pathLst>
              <a:path w="1328420" h="1328420">
                <a:moveTo>
                  <a:pt x="663968" y="1327988"/>
                </a:moveTo>
                <a:lnTo>
                  <a:pt x="616549" y="1326320"/>
                </a:lnTo>
                <a:lnTo>
                  <a:pt x="570029" y="1321393"/>
                </a:lnTo>
                <a:lnTo>
                  <a:pt x="524523" y="1313318"/>
                </a:lnTo>
                <a:lnTo>
                  <a:pt x="480140" y="1302209"/>
                </a:lnTo>
                <a:lnTo>
                  <a:pt x="436996" y="1288176"/>
                </a:lnTo>
                <a:lnTo>
                  <a:pt x="395200" y="1271334"/>
                </a:lnTo>
                <a:lnTo>
                  <a:pt x="354866" y="1251793"/>
                </a:lnTo>
                <a:lnTo>
                  <a:pt x="316107" y="1229667"/>
                </a:lnTo>
                <a:lnTo>
                  <a:pt x="279034" y="1205068"/>
                </a:lnTo>
                <a:lnTo>
                  <a:pt x="243760" y="1178109"/>
                </a:lnTo>
                <a:lnTo>
                  <a:pt x="210396" y="1148901"/>
                </a:lnTo>
                <a:lnTo>
                  <a:pt x="179057" y="1117557"/>
                </a:lnTo>
                <a:lnTo>
                  <a:pt x="149853" y="1084190"/>
                </a:lnTo>
                <a:lnTo>
                  <a:pt x="122897" y="1048911"/>
                </a:lnTo>
                <a:lnTo>
                  <a:pt x="98302" y="1011835"/>
                </a:lnTo>
                <a:lnTo>
                  <a:pt x="76180" y="973071"/>
                </a:lnTo>
                <a:lnTo>
                  <a:pt x="56643" y="932734"/>
                </a:lnTo>
                <a:lnTo>
                  <a:pt x="39803" y="890936"/>
                </a:lnTo>
                <a:lnTo>
                  <a:pt x="25773" y="847788"/>
                </a:lnTo>
                <a:lnTo>
                  <a:pt x="14666" y="803404"/>
                </a:lnTo>
                <a:lnTo>
                  <a:pt x="6593" y="757896"/>
                </a:lnTo>
                <a:lnTo>
                  <a:pt x="1667" y="711375"/>
                </a:lnTo>
                <a:lnTo>
                  <a:pt x="0" y="663956"/>
                </a:lnTo>
                <a:lnTo>
                  <a:pt x="1667" y="616545"/>
                </a:lnTo>
                <a:lnTo>
                  <a:pt x="6593" y="570034"/>
                </a:lnTo>
                <a:lnTo>
                  <a:pt x="14666" y="524533"/>
                </a:lnTo>
                <a:lnTo>
                  <a:pt x="25773" y="480156"/>
                </a:lnTo>
                <a:lnTo>
                  <a:pt x="39803" y="437015"/>
                </a:lnTo>
                <a:lnTo>
                  <a:pt x="56643" y="395222"/>
                </a:lnTo>
                <a:lnTo>
                  <a:pt x="76180" y="354890"/>
                </a:lnTo>
                <a:lnTo>
                  <a:pt x="98302" y="316131"/>
                </a:lnTo>
                <a:lnTo>
                  <a:pt x="122897" y="279059"/>
                </a:lnTo>
                <a:lnTo>
                  <a:pt x="149853" y="243784"/>
                </a:lnTo>
                <a:lnTo>
                  <a:pt x="179057" y="210419"/>
                </a:lnTo>
                <a:lnTo>
                  <a:pt x="210396" y="179078"/>
                </a:lnTo>
                <a:lnTo>
                  <a:pt x="243760" y="149872"/>
                </a:lnTo>
                <a:lnTo>
                  <a:pt x="279034" y="122914"/>
                </a:lnTo>
                <a:lnTo>
                  <a:pt x="316107" y="98317"/>
                </a:lnTo>
                <a:lnTo>
                  <a:pt x="354866" y="76192"/>
                </a:lnTo>
                <a:lnTo>
                  <a:pt x="395200" y="56652"/>
                </a:lnTo>
                <a:lnTo>
                  <a:pt x="436996" y="39810"/>
                </a:lnTo>
                <a:lnTo>
                  <a:pt x="480140" y="25778"/>
                </a:lnTo>
                <a:lnTo>
                  <a:pt x="524523" y="14669"/>
                </a:lnTo>
                <a:lnTo>
                  <a:pt x="570029" y="6594"/>
                </a:lnTo>
                <a:lnTo>
                  <a:pt x="616549" y="1667"/>
                </a:lnTo>
                <a:lnTo>
                  <a:pt x="663968" y="0"/>
                </a:lnTo>
                <a:lnTo>
                  <a:pt x="711386" y="1667"/>
                </a:lnTo>
                <a:lnTo>
                  <a:pt x="757905" y="6594"/>
                </a:lnTo>
                <a:lnTo>
                  <a:pt x="803412" y="14669"/>
                </a:lnTo>
                <a:lnTo>
                  <a:pt x="847795" y="25778"/>
                </a:lnTo>
                <a:lnTo>
                  <a:pt x="890942" y="39810"/>
                </a:lnTo>
                <a:lnTo>
                  <a:pt x="932739" y="56652"/>
                </a:lnTo>
                <a:lnTo>
                  <a:pt x="973076" y="76192"/>
                </a:lnTo>
                <a:lnTo>
                  <a:pt x="1011838" y="98317"/>
                </a:lnTo>
                <a:lnTo>
                  <a:pt x="1048914" y="122914"/>
                </a:lnTo>
                <a:lnTo>
                  <a:pt x="1084192" y="149872"/>
                </a:lnTo>
                <a:lnTo>
                  <a:pt x="1117559" y="179078"/>
                </a:lnTo>
                <a:lnTo>
                  <a:pt x="1148902" y="210419"/>
                </a:lnTo>
                <a:lnTo>
                  <a:pt x="1178110" y="243784"/>
                </a:lnTo>
                <a:lnTo>
                  <a:pt x="1205069" y="279059"/>
                </a:lnTo>
                <a:lnTo>
                  <a:pt x="1229668" y="316131"/>
                </a:lnTo>
                <a:lnTo>
                  <a:pt x="1251794" y="354890"/>
                </a:lnTo>
                <a:lnTo>
                  <a:pt x="1271334" y="395222"/>
                </a:lnTo>
                <a:lnTo>
                  <a:pt x="1288176" y="437015"/>
                </a:lnTo>
                <a:lnTo>
                  <a:pt x="1302209" y="480156"/>
                </a:lnTo>
                <a:lnTo>
                  <a:pt x="1313318" y="524533"/>
                </a:lnTo>
                <a:lnTo>
                  <a:pt x="1321393" y="570034"/>
                </a:lnTo>
                <a:lnTo>
                  <a:pt x="1326320" y="616545"/>
                </a:lnTo>
                <a:lnTo>
                  <a:pt x="1327988" y="663956"/>
                </a:lnTo>
                <a:lnTo>
                  <a:pt x="1326320" y="711375"/>
                </a:lnTo>
                <a:lnTo>
                  <a:pt x="1321393" y="757896"/>
                </a:lnTo>
                <a:lnTo>
                  <a:pt x="1313318" y="803404"/>
                </a:lnTo>
                <a:lnTo>
                  <a:pt x="1302209" y="847788"/>
                </a:lnTo>
                <a:lnTo>
                  <a:pt x="1288176" y="890936"/>
                </a:lnTo>
                <a:lnTo>
                  <a:pt x="1271334" y="932734"/>
                </a:lnTo>
                <a:lnTo>
                  <a:pt x="1251794" y="973071"/>
                </a:lnTo>
                <a:lnTo>
                  <a:pt x="1229668" y="1011835"/>
                </a:lnTo>
                <a:lnTo>
                  <a:pt x="1205069" y="1048911"/>
                </a:lnTo>
                <a:lnTo>
                  <a:pt x="1178110" y="1084190"/>
                </a:lnTo>
                <a:lnTo>
                  <a:pt x="1148902" y="1117557"/>
                </a:lnTo>
                <a:lnTo>
                  <a:pt x="1117559" y="1148901"/>
                </a:lnTo>
                <a:lnTo>
                  <a:pt x="1084192" y="1178109"/>
                </a:lnTo>
                <a:lnTo>
                  <a:pt x="1048914" y="1205068"/>
                </a:lnTo>
                <a:lnTo>
                  <a:pt x="1011838" y="1229667"/>
                </a:lnTo>
                <a:lnTo>
                  <a:pt x="973076" y="1251793"/>
                </a:lnTo>
                <a:lnTo>
                  <a:pt x="932739" y="1271334"/>
                </a:lnTo>
                <a:lnTo>
                  <a:pt x="890942" y="1288176"/>
                </a:lnTo>
                <a:lnTo>
                  <a:pt x="847795" y="1302209"/>
                </a:lnTo>
                <a:lnTo>
                  <a:pt x="803412" y="1313318"/>
                </a:lnTo>
                <a:lnTo>
                  <a:pt x="757905" y="1321393"/>
                </a:lnTo>
                <a:lnTo>
                  <a:pt x="711386" y="1326320"/>
                </a:lnTo>
                <a:lnTo>
                  <a:pt x="663968" y="1327988"/>
                </a:lnTo>
                <a:close/>
              </a:path>
            </a:pathLst>
          </a:custGeom>
          <a:ln w="63982">
            <a:solidFill>
              <a:srgbClr val="2E54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B926B-31CC-A14C-B3D1-C07FF091D0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6"/>
            <a:ext cx="12192000" cy="6858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8599" y="737997"/>
            <a:ext cx="2675255" cy="1899366"/>
          </a:xfrm>
          <a:prstGeom prst="rect">
            <a:avLst/>
          </a:prstGeom>
          <a:solidFill>
            <a:srgbClr val="FBD82E"/>
          </a:solidFill>
          <a:ln>
            <a:solidFill>
              <a:srgbClr val="FBD82E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/>
              <a:t>What we’re </a:t>
            </a:r>
            <a:r>
              <a:rPr lang="en-GB" spc="20" dirty="0">
                <a:solidFill>
                  <a:srgbClr val="0455BF"/>
                </a:solidFill>
              </a:rPr>
              <a:t>going to cover</a:t>
            </a:r>
            <a:endParaRPr spc="20" dirty="0">
              <a:solidFill>
                <a:srgbClr val="0455BF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2415" y="465212"/>
            <a:ext cx="4327169" cy="512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39065" indent="-228600">
              <a:lnSpc>
                <a:spcPct val="100000"/>
              </a:lnSpc>
              <a:spcBef>
                <a:spcPts val="100"/>
              </a:spcBef>
              <a:buAutoNum type="arabicParenR"/>
            </a:pPr>
            <a:r>
              <a:rPr lang="en-US" b="1" dirty="0">
                <a:latin typeface="Poppins-SemiBold"/>
                <a:cs typeface="Poppins-SemiBold"/>
              </a:rPr>
              <a:t>Restricted/Unrestricted</a:t>
            </a:r>
            <a:br>
              <a:rPr lang="en-US" b="1" dirty="0">
                <a:latin typeface="Poppins-SemiBold"/>
                <a:cs typeface="Poppins-SemiBold"/>
              </a:rPr>
            </a:br>
            <a:endParaRPr lang="en-US" b="1" dirty="0">
              <a:latin typeface="Poppins-SemiBold"/>
              <a:cs typeface="Poppins-SemiBold"/>
            </a:endParaRPr>
          </a:p>
          <a:p>
            <a:pPr marL="241300" marR="139065" indent="-228600">
              <a:lnSpc>
                <a:spcPct val="100000"/>
              </a:lnSpc>
              <a:spcBef>
                <a:spcPts val="100"/>
              </a:spcBef>
              <a:buAutoNum type="arabicParenR"/>
            </a:pPr>
            <a:r>
              <a:rPr lang="en-US" b="1" dirty="0">
                <a:latin typeface="Poppins-SemiBold"/>
                <a:cs typeface="Poppins"/>
              </a:rPr>
              <a:t>Governance</a:t>
            </a:r>
          </a:p>
          <a:p>
            <a:pPr marL="241300" marR="139065" indent="-228600">
              <a:lnSpc>
                <a:spcPct val="100000"/>
              </a:lnSpc>
              <a:spcBef>
                <a:spcPts val="100"/>
              </a:spcBef>
              <a:buAutoNum type="arabicParenR"/>
            </a:pPr>
            <a:endParaRPr lang="en-US" b="1" dirty="0">
              <a:latin typeface="Poppins-SemiBold"/>
              <a:cs typeface="Poppins"/>
            </a:endParaRPr>
          </a:p>
          <a:p>
            <a:pPr marL="241300" marR="139065" indent="-228600">
              <a:lnSpc>
                <a:spcPct val="100000"/>
              </a:lnSpc>
              <a:spcBef>
                <a:spcPts val="100"/>
              </a:spcBef>
              <a:buAutoNum type="arabicParenR"/>
            </a:pPr>
            <a:r>
              <a:rPr lang="en-US" b="1" dirty="0">
                <a:latin typeface="Poppins-SemiBold"/>
                <a:cs typeface="Poppins"/>
              </a:rPr>
              <a:t>Gathering evidence</a:t>
            </a:r>
            <a:br>
              <a:rPr lang="en-US" b="1" dirty="0">
                <a:latin typeface="Poppins-SemiBold"/>
                <a:cs typeface="Poppins"/>
              </a:rPr>
            </a:br>
            <a:endParaRPr lang="en-US" b="1" dirty="0">
              <a:latin typeface="Poppins-SemiBold"/>
              <a:cs typeface="Poppins"/>
            </a:endParaRPr>
          </a:p>
          <a:p>
            <a:pPr marL="241300" marR="139065" indent="-228600">
              <a:lnSpc>
                <a:spcPct val="100000"/>
              </a:lnSpc>
              <a:spcBef>
                <a:spcPts val="100"/>
              </a:spcBef>
              <a:buAutoNum type="arabicParenR"/>
            </a:pPr>
            <a:r>
              <a:rPr lang="en-US" b="1" dirty="0">
                <a:latin typeface="Poppins-SemiBold"/>
                <a:cs typeface="Poppins"/>
              </a:rPr>
              <a:t>Telling your story</a:t>
            </a:r>
            <a:br>
              <a:rPr lang="en-US" b="1" dirty="0">
                <a:latin typeface="Poppins-SemiBold"/>
                <a:cs typeface="Poppins"/>
              </a:rPr>
            </a:br>
            <a:endParaRPr lang="en-US" b="1" dirty="0">
              <a:latin typeface="Poppins-SemiBold"/>
              <a:cs typeface="Poppins"/>
            </a:endParaRPr>
          </a:p>
          <a:p>
            <a:pPr marL="241300" marR="139065" indent="-228600">
              <a:lnSpc>
                <a:spcPct val="100000"/>
              </a:lnSpc>
              <a:spcBef>
                <a:spcPts val="100"/>
              </a:spcBef>
              <a:buAutoNum type="arabicParenR"/>
            </a:pPr>
            <a:r>
              <a:rPr lang="en-US" b="1" dirty="0">
                <a:latin typeface="Poppins-SemiBold"/>
                <a:cs typeface="Poppins"/>
              </a:rPr>
              <a:t>Where to find funding</a:t>
            </a:r>
            <a:br>
              <a:rPr lang="en-US" b="1" dirty="0">
                <a:latin typeface="Poppins-SemiBold"/>
                <a:cs typeface="Poppins"/>
              </a:rPr>
            </a:br>
            <a:endParaRPr lang="en-US" b="1" dirty="0">
              <a:latin typeface="Poppins-SemiBold"/>
              <a:cs typeface="Poppins"/>
            </a:endParaRPr>
          </a:p>
          <a:p>
            <a:pPr marL="241300" marR="139065" indent="-228600">
              <a:lnSpc>
                <a:spcPct val="100000"/>
              </a:lnSpc>
              <a:spcBef>
                <a:spcPts val="100"/>
              </a:spcBef>
              <a:buAutoNum type="arabicParenR"/>
            </a:pPr>
            <a:r>
              <a:rPr lang="en-US" b="1" dirty="0">
                <a:latin typeface="Poppins-SemiBold"/>
                <a:cs typeface="Poppins"/>
              </a:rPr>
              <a:t>Thinking like a grant giver</a:t>
            </a:r>
            <a:br>
              <a:rPr lang="en-US" b="1" dirty="0">
                <a:latin typeface="Poppins-SemiBold"/>
                <a:cs typeface="Poppins"/>
              </a:rPr>
            </a:br>
            <a:endParaRPr lang="en-US" b="1" dirty="0">
              <a:latin typeface="Poppins-SemiBold"/>
              <a:cs typeface="Poppins"/>
            </a:endParaRPr>
          </a:p>
          <a:p>
            <a:pPr marL="241300" marR="139065" indent="-228600">
              <a:spcBef>
                <a:spcPts val="100"/>
              </a:spcBef>
              <a:buFontTx/>
              <a:buAutoNum type="arabicParenR"/>
            </a:pPr>
            <a:r>
              <a:rPr lang="en-US" b="1" dirty="0">
                <a:latin typeface="Poppins-SemiBold"/>
                <a:cs typeface="Poppins"/>
              </a:rPr>
              <a:t>How to answer questions</a:t>
            </a:r>
            <a:br>
              <a:rPr lang="en-US" b="1" dirty="0">
                <a:latin typeface="Poppins-SemiBold"/>
                <a:cs typeface="Poppins"/>
              </a:rPr>
            </a:br>
            <a:endParaRPr lang="en-US" b="1" dirty="0">
              <a:latin typeface="Poppins-SemiBold"/>
              <a:cs typeface="Poppins"/>
            </a:endParaRPr>
          </a:p>
          <a:p>
            <a:pPr marL="241300" marR="139065" indent="-228600">
              <a:lnSpc>
                <a:spcPct val="100000"/>
              </a:lnSpc>
              <a:spcBef>
                <a:spcPts val="100"/>
              </a:spcBef>
              <a:buAutoNum type="arabicParenR"/>
            </a:pPr>
            <a:r>
              <a:rPr lang="en-US" b="1" dirty="0">
                <a:latin typeface="Poppins-SemiBold"/>
                <a:cs typeface="Poppins"/>
              </a:rPr>
              <a:t>Impact Monitoring</a:t>
            </a:r>
            <a:br>
              <a:rPr lang="en-US" b="1" dirty="0">
                <a:latin typeface="Poppins-SemiBold"/>
                <a:cs typeface="Poppins"/>
              </a:rPr>
            </a:br>
            <a:endParaRPr lang="en-US" b="1" dirty="0">
              <a:latin typeface="Poppins-SemiBold"/>
              <a:cs typeface="Poppins"/>
            </a:endParaRPr>
          </a:p>
          <a:p>
            <a:pPr marL="241300" marR="139065" indent="-228600">
              <a:lnSpc>
                <a:spcPct val="100000"/>
              </a:lnSpc>
              <a:spcBef>
                <a:spcPts val="100"/>
              </a:spcBef>
              <a:buAutoNum type="arabicParenR"/>
            </a:pPr>
            <a:r>
              <a:rPr lang="en-US" b="1" dirty="0">
                <a:latin typeface="Poppins-SemiBold"/>
                <a:cs typeface="Poppins"/>
              </a:rPr>
              <a:t>Sustainability &amp; Longevity</a:t>
            </a:r>
          </a:p>
          <a:p>
            <a:pPr marL="241300" marR="139065" indent="-228600">
              <a:lnSpc>
                <a:spcPct val="100000"/>
              </a:lnSpc>
              <a:spcBef>
                <a:spcPts val="100"/>
              </a:spcBef>
              <a:buAutoNum type="arabicParenR"/>
            </a:pPr>
            <a:endParaRPr lang="en-US" b="1" dirty="0">
              <a:latin typeface="Poppins-SemiBold"/>
              <a:cs typeface="Poppins"/>
            </a:endParaRPr>
          </a:p>
        </p:txBody>
      </p:sp>
      <p:sp>
        <p:nvSpPr>
          <p:cNvPr id="10" name="object 10">
            <a:hlinkClick r:id="rId3" action="ppaction://hlinksldjump"/>
          </p:cNvPr>
          <p:cNvSpPr/>
          <p:nvPr/>
        </p:nvSpPr>
        <p:spPr>
          <a:xfrm>
            <a:off x="8488393" y="1353682"/>
            <a:ext cx="2705735" cy="2705735"/>
          </a:xfrm>
          <a:custGeom>
            <a:avLst/>
            <a:gdLst/>
            <a:ahLst/>
            <a:cxnLst/>
            <a:rect l="l" t="t" r="r" b="b"/>
            <a:pathLst>
              <a:path w="2705734" h="2705735">
                <a:moveTo>
                  <a:pt x="1352854" y="0"/>
                </a:moveTo>
                <a:lnTo>
                  <a:pt x="1304332" y="853"/>
                </a:lnTo>
                <a:lnTo>
                  <a:pt x="1256240" y="3396"/>
                </a:lnTo>
                <a:lnTo>
                  <a:pt x="1208606" y="7599"/>
                </a:lnTo>
                <a:lnTo>
                  <a:pt x="1161459" y="13434"/>
                </a:lnTo>
                <a:lnTo>
                  <a:pt x="1114827" y="20872"/>
                </a:lnTo>
                <a:lnTo>
                  <a:pt x="1068740" y="29884"/>
                </a:lnTo>
                <a:lnTo>
                  <a:pt x="1023225" y="40441"/>
                </a:lnTo>
                <a:lnTo>
                  <a:pt x="978312" y="52516"/>
                </a:lnTo>
                <a:lnTo>
                  <a:pt x="934029" y="66080"/>
                </a:lnTo>
                <a:lnTo>
                  <a:pt x="890404" y="81103"/>
                </a:lnTo>
                <a:lnTo>
                  <a:pt x="847467" y="97558"/>
                </a:lnTo>
                <a:lnTo>
                  <a:pt x="805246" y="115415"/>
                </a:lnTo>
                <a:lnTo>
                  <a:pt x="763769" y="134646"/>
                </a:lnTo>
                <a:lnTo>
                  <a:pt x="723065" y="155223"/>
                </a:lnTo>
                <a:lnTo>
                  <a:pt x="683163" y="177117"/>
                </a:lnTo>
                <a:lnTo>
                  <a:pt x="644092" y="200299"/>
                </a:lnTo>
                <a:lnTo>
                  <a:pt x="605879" y="224741"/>
                </a:lnTo>
                <a:lnTo>
                  <a:pt x="568554" y="250413"/>
                </a:lnTo>
                <a:lnTo>
                  <a:pt x="532145" y="277288"/>
                </a:lnTo>
                <a:lnTo>
                  <a:pt x="496681" y="305337"/>
                </a:lnTo>
                <a:lnTo>
                  <a:pt x="462191" y="334531"/>
                </a:lnTo>
                <a:lnTo>
                  <a:pt x="428702" y="364841"/>
                </a:lnTo>
                <a:lnTo>
                  <a:pt x="396244" y="396239"/>
                </a:lnTo>
                <a:lnTo>
                  <a:pt x="364846" y="428697"/>
                </a:lnTo>
                <a:lnTo>
                  <a:pt x="334535" y="462186"/>
                </a:lnTo>
                <a:lnTo>
                  <a:pt x="305341" y="496676"/>
                </a:lnTo>
                <a:lnTo>
                  <a:pt x="277292" y="532140"/>
                </a:lnTo>
                <a:lnTo>
                  <a:pt x="250417" y="568549"/>
                </a:lnTo>
                <a:lnTo>
                  <a:pt x="224744" y="605874"/>
                </a:lnTo>
                <a:lnTo>
                  <a:pt x="200302" y="644086"/>
                </a:lnTo>
                <a:lnTo>
                  <a:pt x="177120" y="683158"/>
                </a:lnTo>
                <a:lnTo>
                  <a:pt x="155226" y="723060"/>
                </a:lnTo>
                <a:lnTo>
                  <a:pt x="134649" y="763764"/>
                </a:lnTo>
                <a:lnTo>
                  <a:pt x="115417" y="805240"/>
                </a:lnTo>
                <a:lnTo>
                  <a:pt x="97559" y="847462"/>
                </a:lnTo>
                <a:lnTo>
                  <a:pt x="81104" y="890399"/>
                </a:lnTo>
                <a:lnTo>
                  <a:pt x="66081" y="934024"/>
                </a:lnTo>
                <a:lnTo>
                  <a:pt x="52517" y="978307"/>
                </a:lnTo>
                <a:lnTo>
                  <a:pt x="40442" y="1023221"/>
                </a:lnTo>
                <a:lnTo>
                  <a:pt x="29884" y="1068736"/>
                </a:lnTo>
                <a:lnTo>
                  <a:pt x="20872" y="1114824"/>
                </a:lnTo>
                <a:lnTo>
                  <a:pt x="13434" y="1161456"/>
                </a:lnTo>
                <a:lnTo>
                  <a:pt x="7599" y="1208604"/>
                </a:lnTo>
                <a:lnTo>
                  <a:pt x="3396" y="1256238"/>
                </a:lnTo>
                <a:lnTo>
                  <a:pt x="853" y="1304331"/>
                </a:lnTo>
                <a:lnTo>
                  <a:pt x="0" y="1352854"/>
                </a:lnTo>
                <a:lnTo>
                  <a:pt x="853" y="1401376"/>
                </a:lnTo>
                <a:lnTo>
                  <a:pt x="3396" y="1449469"/>
                </a:lnTo>
                <a:lnTo>
                  <a:pt x="7599" y="1497103"/>
                </a:lnTo>
                <a:lnTo>
                  <a:pt x="13434" y="1544250"/>
                </a:lnTo>
                <a:lnTo>
                  <a:pt x="20872" y="1590881"/>
                </a:lnTo>
                <a:lnTo>
                  <a:pt x="29884" y="1636968"/>
                </a:lnTo>
                <a:lnTo>
                  <a:pt x="40442" y="1682483"/>
                </a:lnTo>
                <a:lnTo>
                  <a:pt x="52517" y="1727396"/>
                </a:lnTo>
                <a:lnTo>
                  <a:pt x="66081" y="1771678"/>
                </a:lnTo>
                <a:lnTo>
                  <a:pt x="81104" y="1815303"/>
                </a:lnTo>
                <a:lnTo>
                  <a:pt x="97559" y="1858240"/>
                </a:lnTo>
                <a:lnTo>
                  <a:pt x="115417" y="1900461"/>
                </a:lnTo>
                <a:lnTo>
                  <a:pt x="134649" y="1941937"/>
                </a:lnTo>
                <a:lnTo>
                  <a:pt x="155226" y="1982640"/>
                </a:lnTo>
                <a:lnTo>
                  <a:pt x="177120" y="2022542"/>
                </a:lnTo>
                <a:lnTo>
                  <a:pt x="200302" y="2061613"/>
                </a:lnTo>
                <a:lnTo>
                  <a:pt x="224744" y="2099826"/>
                </a:lnTo>
                <a:lnTo>
                  <a:pt x="250417" y="2137150"/>
                </a:lnTo>
                <a:lnTo>
                  <a:pt x="277292" y="2173559"/>
                </a:lnTo>
                <a:lnTo>
                  <a:pt x="305341" y="2209022"/>
                </a:lnTo>
                <a:lnTo>
                  <a:pt x="334535" y="2243512"/>
                </a:lnTo>
                <a:lnTo>
                  <a:pt x="364846" y="2277001"/>
                </a:lnTo>
                <a:lnTo>
                  <a:pt x="396244" y="2309458"/>
                </a:lnTo>
                <a:lnTo>
                  <a:pt x="428702" y="2340856"/>
                </a:lnTo>
                <a:lnTo>
                  <a:pt x="462191" y="2371166"/>
                </a:lnTo>
                <a:lnTo>
                  <a:pt x="496681" y="2400360"/>
                </a:lnTo>
                <a:lnTo>
                  <a:pt x="532145" y="2428409"/>
                </a:lnTo>
                <a:lnTo>
                  <a:pt x="568554" y="2455283"/>
                </a:lnTo>
                <a:lnTo>
                  <a:pt x="605879" y="2480956"/>
                </a:lnTo>
                <a:lnTo>
                  <a:pt x="644092" y="2505397"/>
                </a:lnTo>
                <a:lnTo>
                  <a:pt x="683163" y="2528579"/>
                </a:lnTo>
                <a:lnTo>
                  <a:pt x="723065" y="2550473"/>
                </a:lnTo>
                <a:lnTo>
                  <a:pt x="763769" y="2571050"/>
                </a:lnTo>
                <a:lnTo>
                  <a:pt x="805246" y="2590281"/>
                </a:lnTo>
                <a:lnTo>
                  <a:pt x="847467" y="2608138"/>
                </a:lnTo>
                <a:lnTo>
                  <a:pt x="890404" y="2624593"/>
                </a:lnTo>
                <a:lnTo>
                  <a:pt x="934029" y="2639616"/>
                </a:lnTo>
                <a:lnTo>
                  <a:pt x="978312" y="2653180"/>
                </a:lnTo>
                <a:lnTo>
                  <a:pt x="1023225" y="2665255"/>
                </a:lnTo>
                <a:lnTo>
                  <a:pt x="1068740" y="2675812"/>
                </a:lnTo>
                <a:lnTo>
                  <a:pt x="1114827" y="2684824"/>
                </a:lnTo>
                <a:lnTo>
                  <a:pt x="1161459" y="2692262"/>
                </a:lnTo>
                <a:lnTo>
                  <a:pt x="1208606" y="2698097"/>
                </a:lnTo>
                <a:lnTo>
                  <a:pt x="1256240" y="2702300"/>
                </a:lnTo>
                <a:lnTo>
                  <a:pt x="1304332" y="2704842"/>
                </a:lnTo>
                <a:lnTo>
                  <a:pt x="1352854" y="2705696"/>
                </a:lnTo>
                <a:lnTo>
                  <a:pt x="1401376" y="2704842"/>
                </a:lnTo>
                <a:lnTo>
                  <a:pt x="1449469" y="2702300"/>
                </a:lnTo>
                <a:lnTo>
                  <a:pt x="1497103" y="2698097"/>
                </a:lnTo>
                <a:lnTo>
                  <a:pt x="1544250" y="2692262"/>
                </a:lnTo>
                <a:lnTo>
                  <a:pt x="1590882" y="2684824"/>
                </a:lnTo>
                <a:lnTo>
                  <a:pt x="1636969" y="2675812"/>
                </a:lnTo>
                <a:lnTo>
                  <a:pt x="1682483" y="2665255"/>
                </a:lnTo>
                <a:lnTo>
                  <a:pt x="1727397" y="2653180"/>
                </a:lnTo>
                <a:lnTo>
                  <a:pt x="1771680" y="2639616"/>
                </a:lnTo>
                <a:lnTo>
                  <a:pt x="1815304" y="2624593"/>
                </a:lnTo>
                <a:lnTo>
                  <a:pt x="1858241" y="2608138"/>
                </a:lnTo>
                <a:lnTo>
                  <a:pt x="1900463" y="2590281"/>
                </a:lnTo>
                <a:lnTo>
                  <a:pt x="1941940" y="2571050"/>
                </a:lnTo>
                <a:lnTo>
                  <a:pt x="1982643" y="2550473"/>
                </a:lnTo>
                <a:lnTo>
                  <a:pt x="2022545" y="2528579"/>
                </a:lnTo>
                <a:lnTo>
                  <a:pt x="2061617" y="2505397"/>
                </a:lnTo>
                <a:lnTo>
                  <a:pt x="2099829" y="2480956"/>
                </a:lnTo>
                <a:lnTo>
                  <a:pt x="2137155" y="2455283"/>
                </a:lnTo>
                <a:lnTo>
                  <a:pt x="2173563" y="2428409"/>
                </a:lnTo>
                <a:lnTo>
                  <a:pt x="2209027" y="2400360"/>
                </a:lnTo>
                <a:lnTo>
                  <a:pt x="2243518" y="2371166"/>
                </a:lnTo>
                <a:lnTo>
                  <a:pt x="2277006" y="2340856"/>
                </a:lnTo>
                <a:lnTo>
                  <a:pt x="2309464" y="2309458"/>
                </a:lnTo>
                <a:lnTo>
                  <a:pt x="2340863" y="2277001"/>
                </a:lnTo>
                <a:lnTo>
                  <a:pt x="2371174" y="2243512"/>
                </a:lnTo>
                <a:lnTo>
                  <a:pt x="2400368" y="2209022"/>
                </a:lnTo>
                <a:lnTo>
                  <a:pt x="2428417" y="2173559"/>
                </a:lnTo>
                <a:lnTo>
                  <a:pt x="2455292" y="2137150"/>
                </a:lnTo>
                <a:lnTo>
                  <a:pt x="2480965" y="2099826"/>
                </a:lnTo>
                <a:lnTo>
                  <a:pt x="2505407" y="2061613"/>
                </a:lnTo>
                <a:lnTo>
                  <a:pt x="2528589" y="2022542"/>
                </a:lnTo>
                <a:lnTo>
                  <a:pt x="2550483" y="1982640"/>
                </a:lnTo>
                <a:lnTo>
                  <a:pt x="2571060" y="1941937"/>
                </a:lnTo>
                <a:lnTo>
                  <a:pt x="2590292" y="1900461"/>
                </a:lnTo>
                <a:lnTo>
                  <a:pt x="2608149" y="1858240"/>
                </a:lnTo>
                <a:lnTo>
                  <a:pt x="2624604" y="1815303"/>
                </a:lnTo>
                <a:lnTo>
                  <a:pt x="2639628" y="1771678"/>
                </a:lnTo>
                <a:lnTo>
                  <a:pt x="2653191" y="1727396"/>
                </a:lnTo>
                <a:lnTo>
                  <a:pt x="2665267" y="1682483"/>
                </a:lnTo>
                <a:lnTo>
                  <a:pt x="2675825" y="1636968"/>
                </a:lnTo>
                <a:lnTo>
                  <a:pt x="2684837" y="1590881"/>
                </a:lnTo>
                <a:lnTo>
                  <a:pt x="2692274" y="1544250"/>
                </a:lnTo>
                <a:lnTo>
                  <a:pt x="2698109" y="1497103"/>
                </a:lnTo>
                <a:lnTo>
                  <a:pt x="2702312" y="1449469"/>
                </a:lnTo>
                <a:lnTo>
                  <a:pt x="2704855" y="1401376"/>
                </a:lnTo>
                <a:lnTo>
                  <a:pt x="2705709" y="1352854"/>
                </a:lnTo>
                <a:lnTo>
                  <a:pt x="2704855" y="1304331"/>
                </a:lnTo>
                <a:lnTo>
                  <a:pt x="2702312" y="1256238"/>
                </a:lnTo>
                <a:lnTo>
                  <a:pt x="2698109" y="1208604"/>
                </a:lnTo>
                <a:lnTo>
                  <a:pt x="2692274" y="1161456"/>
                </a:lnTo>
                <a:lnTo>
                  <a:pt x="2684837" y="1114824"/>
                </a:lnTo>
                <a:lnTo>
                  <a:pt x="2675825" y="1068736"/>
                </a:lnTo>
                <a:lnTo>
                  <a:pt x="2665267" y="1023221"/>
                </a:lnTo>
                <a:lnTo>
                  <a:pt x="2653191" y="978307"/>
                </a:lnTo>
                <a:lnTo>
                  <a:pt x="2639628" y="934024"/>
                </a:lnTo>
                <a:lnTo>
                  <a:pt x="2624604" y="890399"/>
                </a:lnTo>
                <a:lnTo>
                  <a:pt x="2608149" y="847462"/>
                </a:lnTo>
                <a:lnTo>
                  <a:pt x="2590292" y="805240"/>
                </a:lnTo>
                <a:lnTo>
                  <a:pt x="2571060" y="763764"/>
                </a:lnTo>
                <a:lnTo>
                  <a:pt x="2550483" y="723060"/>
                </a:lnTo>
                <a:lnTo>
                  <a:pt x="2528589" y="683158"/>
                </a:lnTo>
                <a:lnTo>
                  <a:pt x="2505407" y="644086"/>
                </a:lnTo>
                <a:lnTo>
                  <a:pt x="2480965" y="605874"/>
                </a:lnTo>
                <a:lnTo>
                  <a:pt x="2455292" y="568549"/>
                </a:lnTo>
                <a:lnTo>
                  <a:pt x="2428417" y="532140"/>
                </a:lnTo>
                <a:lnTo>
                  <a:pt x="2400368" y="496676"/>
                </a:lnTo>
                <a:lnTo>
                  <a:pt x="2371174" y="462186"/>
                </a:lnTo>
                <a:lnTo>
                  <a:pt x="2340863" y="428697"/>
                </a:lnTo>
                <a:lnTo>
                  <a:pt x="2309464" y="396239"/>
                </a:lnTo>
                <a:lnTo>
                  <a:pt x="2277006" y="364841"/>
                </a:lnTo>
                <a:lnTo>
                  <a:pt x="2243518" y="334531"/>
                </a:lnTo>
                <a:lnTo>
                  <a:pt x="2209027" y="305337"/>
                </a:lnTo>
                <a:lnTo>
                  <a:pt x="2173563" y="277288"/>
                </a:lnTo>
                <a:lnTo>
                  <a:pt x="2137155" y="250413"/>
                </a:lnTo>
                <a:lnTo>
                  <a:pt x="2099829" y="224741"/>
                </a:lnTo>
                <a:lnTo>
                  <a:pt x="2061617" y="200299"/>
                </a:lnTo>
                <a:lnTo>
                  <a:pt x="2022545" y="177117"/>
                </a:lnTo>
                <a:lnTo>
                  <a:pt x="1982643" y="155223"/>
                </a:lnTo>
                <a:lnTo>
                  <a:pt x="1941940" y="134646"/>
                </a:lnTo>
                <a:lnTo>
                  <a:pt x="1900463" y="115415"/>
                </a:lnTo>
                <a:lnTo>
                  <a:pt x="1858241" y="97558"/>
                </a:lnTo>
                <a:lnTo>
                  <a:pt x="1815304" y="81103"/>
                </a:lnTo>
                <a:lnTo>
                  <a:pt x="1771680" y="66080"/>
                </a:lnTo>
                <a:lnTo>
                  <a:pt x="1727397" y="52516"/>
                </a:lnTo>
                <a:lnTo>
                  <a:pt x="1682483" y="40441"/>
                </a:lnTo>
                <a:lnTo>
                  <a:pt x="1636969" y="29884"/>
                </a:lnTo>
                <a:lnTo>
                  <a:pt x="1590882" y="20872"/>
                </a:lnTo>
                <a:lnTo>
                  <a:pt x="1544250" y="13434"/>
                </a:lnTo>
                <a:lnTo>
                  <a:pt x="1497103" y="7599"/>
                </a:lnTo>
                <a:lnTo>
                  <a:pt x="1449469" y="3396"/>
                </a:lnTo>
                <a:lnTo>
                  <a:pt x="1401376" y="853"/>
                </a:lnTo>
                <a:lnTo>
                  <a:pt x="1352854" y="0"/>
                </a:lnTo>
                <a:close/>
              </a:path>
            </a:pathLst>
          </a:custGeom>
          <a:solidFill>
            <a:srgbClr val="195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92331" y="2176641"/>
            <a:ext cx="17621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Poppins"/>
                <a:cs typeface="Poppins"/>
              </a:rPr>
              <a:t>Girls had a more  positive perception of  themselves,</a:t>
            </a:r>
            <a:r>
              <a:rPr sz="1200" b="1" spc="-8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Poppins"/>
                <a:cs typeface="Poppins"/>
              </a:rPr>
              <a:t>including  feeling less of</a:t>
            </a:r>
            <a:r>
              <a:rPr sz="1200" b="1" spc="-7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Poppins"/>
                <a:cs typeface="Poppins"/>
              </a:rPr>
              <a:t>a</a:t>
            </a:r>
            <a:r>
              <a:rPr sz="1200" b="1" spc="-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Poppins"/>
                <a:cs typeface="Poppins"/>
              </a:rPr>
              <a:t>failure  and being happy with  who they</a:t>
            </a:r>
            <a:r>
              <a:rPr sz="1200" b="1" spc="-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Poppins"/>
                <a:cs typeface="Poppins"/>
              </a:rPr>
              <a:t>are</a:t>
            </a:r>
            <a:endParaRPr sz="1200" dirty="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298" y="226828"/>
            <a:ext cx="2418715" cy="1908343"/>
          </a:xfrm>
          <a:prstGeom prst="rect">
            <a:avLst/>
          </a:prstGeom>
          <a:solidFill>
            <a:srgbClr val="FBD82E"/>
          </a:solidFill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790"/>
              </a:spcBef>
            </a:pPr>
            <a:r>
              <a:rPr lang="en-GB" spc="20" dirty="0"/>
              <a:t>Getting your </a:t>
            </a:r>
            <a:r>
              <a:rPr lang="en-GB" spc="20" dirty="0">
                <a:solidFill>
                  <a:srgbClr val="0455BF"/>
                </a:solidFill>
              </a:rPr>
              <a:t>house in order</a:t>
            </a:r>
            <a:endParaRPr spc="20" dirty="0">
              <a:solidFill>
                <a:srgbClr val="0455B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2247" y="0"/>
            <a:ext cx="467094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8902" y="290631"/>
            <a:ext cx="3041882" cy="1010661"/>
          </a:xfrm>
          <a:prstGeom prst="rect">
            <a:avLst/>
          </a:prstGeom>
          <a:solidFill>
            <a:srgbClr val="FBD82E"/>
          </a:solidFill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790"/>
              </a:spcBef>
            </a:pPr>
            <a:r>
              <a:rPr lang="en-GB" spc="20" dirty="0"/>
              <a:t>Restricted vs </a:t>
            </a:r>
            <a:r>
              <a:rPr lang="en-GB" spc="20" dirty="0">
                <a:solidFill>
                  <a:srgbClr val="0455BF"/>
                </a:solidFill>
              </a:rPr>
              <a:t>unrestricted</a:t>
            </a:r>
            <a:endParaRPr spc="20" dirty="0">
              <a:solidFill>
                <a:srgbClr val="0455B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BC1D6-9FC8-5281-45DD-A38C167CA56C}"/>
              </a:ext>
            </a:extLst>
          </p:cNvPr>
          <p:cNvSpPr txBox="1"/>
          <p:nvPr/>
        </p:nvSpPr>
        <p:spPr>
          <a:xfrm>
            <a:off x="688158" y="1819373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Bids/grants are unlikely to completely pay unrestricted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Restricted funding examples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Capital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Equipment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Offering a new service/reaching a new demographics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Most grants will allow you to cover </a:t>
            </a:r>
            <a:r>
              <a:rPr lang="en-GB" i="1" dirty="0">
                <a:latin typeface="Poppins" panose="00000500000000000000" pitchFamily="2" charset="0"/>
                <a:cs typeface="Poppins" panose="00000500000000000000" pitchFamily="2" charset="0"/>
              </a:rPr>
              <a:t>some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 core costs (typically up to 20%) of the total value of the grant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2247" y="0"/>
            <a:ext cx="467094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000" y="629996"/>
            <a:ext cx="3092734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8840" y="629996"/>
            <a:ext cx="2862772" cy="5618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790"/>
              </a:spcBef>
            </a:pPr>
            <a:r>
              <a:rPr lang="en-GB" spc="20" dirty="0"/>
              <a:t>Governance</a:t>
            </a:r>
            <a:endParaRPr spc="20" dirty="0">
              <a:solidFill>
                <a:srgbClr val="2E54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2AED4-9598-305A-15B1-48D1CAB434B7}"/>
              </a:ext>
            </a:extLst>
          </p:cNvPr>
          <p:cNvSpPr txBox="1"/>
          <p:nvPr/>
        </p:nvSpPr>
        <p:spPr>
          <a:xfrm>
            <a:off x="688158" y="1819373"/>
            <a:ext cx="64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There are some things you will nearly always need in place to apply for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Up to date/recently reviewed policies/processes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Safeguarding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GDPR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Memberships/AGM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Up to date financial statements/positions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Robust decision-making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Evidence of a long-term strategy that aligns to what this particular bid is trying to achieve</a:t>
            </a:r>
            <a:b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Do you have capacity to deliver your </a:t>
            </a:r>
            <a:r>
              <a:rPr lang="en-GB" dirty="0" err="1">
                <a:latin typeface="Poppins" panose="00000500000000000000" pitchFamily="2" charset="0"/>
                <a:cs typeface="Poppins" panose="00000500000000000000" pitchFamily="2" charset="0"/>
              </a:rPr>
              <a:t>amibitions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? How will you evidence this?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5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2247" y="0"/>
            <a:ext cx="467094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000" y="1181646"/>
            <a:ext cx="2395855" cy="497840"/>
          </a:xfrm>
          <a:custGeom>
            <a:avLst/>
            <a:gdLst/>
            <a:ahLst/>
            <a:cxnLst/>
            <a:rect l="l" t="t" r="r" b="b"/>
            <a:pathLst>
              <a:path w="2395855" h="497839">
                <a:moveTo>
                  <a:pt x="0" y="497649"/>
                </a:moveTo>
                <a:lnTo>
                  <a:pt x="2395804" y="497649"/>
                </a:lnTo>
                <a:lnTo>
                  <a:pt x="2395804" y="0"/>
                </a:lnTo>
                <a:lnTo>
                  <a:pt x="0" y="0"/>
                </a:lnTo>
                <a:lnTo>
                  <a:pt x="0" y="497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000" y="629996"/>
            <a:ext cx="2675255" cy="551815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8840" y="629996"/>
            <a:ext cx="2418715" cy="1010661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790"/>
              </a:spcBef>
            </a:pPr>
            <a:r>
              <a:rPr lang="en-GB" spc="20" dirty="0"/>
              <a:t>Gathering</a:t>
            </a:r>
            <a:br>
              <a:rPr lang="en-GB" spc="20" dirty="0"/>
            </a:br>
            <a:r>
              <a:rPr lang="en-GB" spc="20" dirty="0">
                <a:solidFill>
                  <a:srgbClr val="0455BF"/>
                </a:solidFill>
              </a:rPr>
              <a:t>evidence</a:t>
            </a:r>
            <a:endParaRPr spc="20" dirty="0">
              <a:solidFill>
                <a:srgbClr val="0455B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C928C-7FBC-ED35-148E-B52BB26458B4}"/>
              </a:ext>
            </a:extLst>
          </p:cNvPr>
          <p:cNvSpPr txBox="1"/>
          <p:nvPr/>
        </p:nvSpPr>
        <p:spPr>
          <a:xfrm>
            <a:off x="612000" y="2564090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How many members do you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Do you have a cashflow statement?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How can you evidence there is a need for what you need this bid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Do you have a </a:t>
            </a:r>
            <a:r>
              <a:rPr lang="en-GB" dirty="0" err="1">
                <a:latin typeface="Poppins" panose="00000500000000000000" pitchFamily="2" charset="0"/>
                <a:cs typeface="Poppins" panose="00000500000000000000" pitchFamily="2" charset="0"/>
              </a:rPr>
              <a:t>bano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 of photos/media/case studies? (and relevant permissions)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Member surveys/consultation involvement?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Can you evidence a partnership with any other bodies? (e.g. local authority, another charity)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What research has been done for you already?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3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2247" y="0"/>
            <a:ext cx="467094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8840" y="629996"/>
            <a:ext cx="2418715" cy="1010661"/>
          </a:xfrm>
          <a:prstGeom prst="rect">
            <a:avLst/>
          </a:prstGeom>
          <a:solidFill>
            <a:srgbClr val="FBD82E"/>
          </a:solidFill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790"/>
              </a:spcBef>
            </a:pPr>
            <a:r>
              <a:rPr lang="en-GB" spc="20" dirty="0"/>
              <a:t>Telling </a:t>
            </a:r>
            <a:r>
              <a:rPr lang="en-GB" spc="20" dirty="0">
                <a:solidFill>
                  <a:srgbClr val="0455BF"/>
                </a:solidFill>
              </a:rPr>
              <a:t>your story</a:t>
            </a:r>
            <a:endParaRPr spc="20" dirty="0">
              <a:solidFill>
                <a:srgbClr val="0455B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A345C-5151-9C46-09BF-3E8F782ADA4A}"/>
              </a:ext>
            </a:extLst>
          </p:cNvPr>
          <p:cNvSpPr txBox="1"/>
          <p:nvPr/>
        </p:nvSpPr>
        <p:spPr>
          <a:xfrm>
            <a:off x="604851" y="1993736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Problem</a:t>
            </a:r>
            <a:b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Solution</a:t>
            </a:r>
            <a:b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Ambition</a:t>
            </a:r>
            <a:b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Case for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A key document that explains clearly </a:t>
            </a: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why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 you need this grant, </a:t>
            </a: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what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 you will be able to do with it and </a:t>
            </a: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why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 you’re best positioned to deliver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Testimonies/Stories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Evidence/Research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Various potential outcomes and scenarios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Outcomes/KPIs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0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26799" y="2923669"/>
            <a:ext cx="3138401" cy="1010661"/>
          </a:xfrm>
          <a:prstGeom prst="rect">
            <a:avLst/>
          </a:prstGeom>
          <a:solidFill>
            <a:srgbClr val="0455BF"/>
          </a:solidFill>
        </p:spPr>
        <p:txBody>
          <a:bodyPr vert="horz" wrap="square" lIns="0" tIns="100330" rIns="0" bIns="0" rtlCol="0">
            <a:spAutoFit/>
          </a:bodyPr>
          <a:lstStyle/>
          <a:p>
            <a:pPr marL="24130" marR="5080">
              <a:lnSpc>
                <a:spcPts val="3500"/>
              </a:lnSpc>
              <a:spcBef>
                <a:spcPts val="790"/>
              </a:spcBef>
            </a:pPr>
            <a:r>
              <a:rPr lang="en-GB" spc="20" dirty="0"/>
              <a:t>Making applications</a:t>
            </a:r>
            <a:endParaRPr spc="20" dirty="0">
              <a:solidFill>
                <a:srgbClr val="FBD82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D260AB-81E8-0240-B91A-48041B4F4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522247" y="0"/>
            <a:ext cx="4670945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36248" y="5676025"/>
            <a:ext cx="1250901" cy="547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1107" y="387502"/>
            <a:ext cx="2675255" cy="1450525"/>
          </a:xfrm>
          <a:prstGeom prst="rect">
            <a:avLst/>
          </a:prstGeom>
          <a:solidFill>
            <a:srgbClr val="1959A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/>
              <a:t>Where to</a:t>
            </a:r>
            <a:br>
              <a:rPr lang="en-GB" spc="20" dirty="0"/>
            </a:br>
            <a:r>
              <a:rPr lang="en-GB" spc="20" dirty="0">
                <a:solidFill>
                  <a:srgbClr val="FBD82E"/>
                </a:solidFill>
              </a:rPr>
              <a:t>find funding</a:t>
            </a:r>
            <a:endParaRPr spc="20" dirty="0">
              <a:solidFill>
                <a:srgbClr val="FBD82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F67AE-E3E0-AC53-C7D4-C6DAC5CB82BC}"/>
              </a:ext>
            </a:extLst>
          </p:cNvPr>
          <p:cNvSpPr txBox="1"/>
          <p:nvPr/>
        </p:nvSpPr>
        <p:spPr>
          <a:xfrm>
            <a:off x="612000" y="256409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Free options: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Poppins" panose="00000500000000000000" pitchFamily="2" charset="0"/>
                <a:cs typeface="Poppins" panose="00000500000000000000" pitchFamily="2" charset="0"/>
              </a:rPr>
              <a:t>Sported’s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 Funding Bulletins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Community Foundation Aggregators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GetGrants.org.uk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Through local authority/governing bodies for sports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Paid options: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Directory of Social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Poppins" panose="00000500000000000000" pitchFamily="2" charset="0"/>
                <a:cs typeface="Poppins" panose="00000500000000000000" pitchFamily="2" charset="0"/>
              </a:rPr>
              <a:t>GrantFinder</a:t>
            </a: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64728f66-149a-48ba-ac6b-50203a2b2067">YMNH3RYZFAQR-1-410412</_dlc_DocId>
    <_dlc_DocIdUrl xmlns="64728f66-149a-48ba-ac6b-50203a2b2067">
      <Url>https://sportedfoundation225.sharepoint.com/sites/General/_layouts/15/DocIdRedir.aspx?ID=YMNH3RYZFAQR-1-410412</Url>
      <Description>YMNH3RYZFAQR-1-410412</Description>
    </_dlc_DocIdUrl>
    <lcf76f155ced4ddcb4097134ff3c332f xmlns="4337aca7-0692-409b-a0c1-17c7a1704a94">
      <Terms xmlns="http://schemas.microsoft.com/office/infopath/2007/PartnerControls"/>
    </lcf76f155ced4ddcb4097134ff3c332f>
    <TaxCatchAll xmlns="64728f66-149a-48ba-ac6b-50203a2b2067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FBD7F05D15548BBD26735EDF437E2" ma:contentTypeVersion="25" ma:contentTypeDescription="Create a new document." ma:contentTypeScope="" ma:versionID="a15b542c1cd5eba63e31aabefbd9cbb2">
  <xsd:schema xmlns:xsd="http://www.w3.org/2001/XMLSchema" xmlns:xs="http://www.w3.org/2001/XMLSchema" xmlns:p="http://schemas.microsoft.com/office/2006/metadata/properties" xmlns:ns2="64728f66-149a-48ba-ac6b-50203a2b2067" xmlns:ns3="http://schemas.microsoft.com/sharepoint/v4" xmlns:ns4="4337aca7-0692-409b-a0c1-17c7a1704a94" targetNamespace="http://schemas.microsoft.com/office/2006/metadata/properties" ma:root="true" ma:fieldsID="8cd6d2d3ef60c3eed465a2a33705e5a1" ns2:_="" ns3:_="" ns4:_="">
    <xsd:import namespace="64728f66-149a-48ba-ac6b-50203a2b2067"/>
    <xsd:import namespace="http://schemas.microsoft.com/sharepoint/v4"/>
    <xsd:import namespace="4337aca7-0692-409b-a0c1-17c7a1704a9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28f66-149a-48ba-ac6b-50203a2b206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7916f59e-587d-4f18-985a-cdd5bc51a2e6}" ma:internalName="TaxCatchAll" ma:showField="CatchAllData" ma:web="64728f66-149a-48ba-ac6b-50203a2b20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7aca7-0692-409b-a0c1-17c7a1704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05a361cf-64be-481e-896e-fdc4be9d70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C72D6-524A-4413-AD57-F2E883BA18F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8429123-D2ED-4487-9A81-CE7202FC0E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F8736-D573-4E36-B6AC-067ADFFA4F99}">
  <ds:schemaRefs>
    <ds:schemaRef ds:uri="4337aca7-0692-409b-a0c1-17c7a1704a94"/>
    <ds:schemaRef ds:uri="64728f66-149a-48ba-ac6b-50203a2b20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DCCD4E2-9F93-4E3D-9071-A00CD369749C}">
  <ds:schemaRefs>
    <ds:schemaRef ds:uri="4337aca7-0692-409b-a0c1-17c7a1704a94"/>
    <ds:schemaRef ds:uri="64728f66-149a-48ba-ac6b-50203a2b20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648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Poppins</vt:lpstr>
      <vt:lpstr>Poppins-SemiBold</vt:lpstr>
      <vt:lpstr>Office Theme</vt:lpstr>
      <vt:lpstr>Writing a successful bid</vt:lpstr>
      <vt:lpstr>What we’re going to cover</vt:lpstr>
      <vt:lpstr>Getting your house in order</vt:lpstr>
      <vt:lpstr>Restricted vs unrestricted</vt:lpstr>
      <vt:lpstr>Governance</vt:lpstr>
      <vt:lpstr>Gathering evidence</vt:lpstr>
      <vt:lpstr>Telling your story</vt:lpstr>
      <vt:lpstr>Making applications</vt:lpstr>
      <vt:lpstr>Where to find funding</vt:lpstr>
      <vt:lpstr>Think like a grant giver</vt:lpstr>
      <vt:lpstr>How to  answer questions</vt:lpstr>
      <vt:lpstr>Post-Success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your  title here.</dc:title>
  <dc:creator>Abbie Button</dc:creator>
  <cp:lastModifiedBy>Nick Molloy-Evans</cp:lastModifiedBy>
  <cp:revision>2</cp:revision>
  <dcterms:created xsi:type="dcterms:W3CDTF">2020-05-03T21:26:44Z</dcterms:created>
  <dcterms:modified xsi:type="dcterms:W3CDTF">2024-09-27T14:06:31Z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2020-05-03T00:00:00Z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2020-05-03T00:00:00Z</vt:filetime>
  </property>
  <property fmtid="{D5CDD505-2E9C-101B-9397-08002B2CF9AE}" pid="5" name="ContentTypeId">
    <vt:lpwstr>0x010100216FBD7F05D15548BBD26735EDF437E2</vt:lpwstr>
  </property>
  <property fmtid="{D5CDD505-2E9C-101B-9397-08002B2CF9AE}" pid="6" name="_dlc_DocIdItemGuid">
    <vt:lpwstr>e3d57fb7-6380-4fca-9a00-0a54fcb6009c</vt:lpwstr>
  </property>
  <property fmtid="{D5CDD505-2E9C-101B-9397-08002B2CF9AE}" pid="7" name="MediaServiceImageTags">
    <vt:lpwstr/>
  </property>
</Properties>
</file>