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222222"/>
        </a:solidFill>
        <a:effectLst/>
        <a:uFillTx/>
        <a:latin typeface="DIN Condensed Bold"/>
        <a:ea typeface="DIN Condensed Bold"/>
        <a:cs typeface="DIN Condensed Bold"/>
        <a:sym typeface="DIN Condensed Bold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DIN Condensed Bold"/>
          <a:ea typeface="DIN Condensed Bold"/>
          <a:cs typeface="DIN Condensed Bol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CE0F1"/>
          </a:solidFill>
        </a:fill>
      </a:tcStyle>
    </a:wholeTbl>
    <a:band2H>
      <a:tcTxStyle b="def" i="def"/>
      <a:tcStyle>
        <a:tcBdr/>
        <a:fill>
          <a:solidFill>
            <a:srgbClr val="E7F0F8"/>
          </a:solidFill>
        </a:fill>
      </a:tcStyle>
    </a:band2H>
    <a:firstCol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DIN Condensed Bold"/>
          <a:ea typeface="DIN Condensed Bold"/>
          <a:cs typeface="DIN Condensed Bol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D9E8D1"/>
          </a:solidFill>
        </a:fill>
      </a:tcStyle>
    </a:wholeTbl>
    <a:band2H>
      <a:tcTxStyle b="def" i="def"/>
      <a:tcStyle>
        <a:tcBdr/>
        <a:fill>
          <a:solidFill>
            <a:srgbClr val="EDF4E9"/>
          </a:solidFill>
        </a:fill>
      </a:tcStyle>
    </a:band2H>
    <a:firstCol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DIN Condensed Bold"/>
          <a:ea typeface="DIN Condensed Bold"/>
          <a:cs typeface="DIN Condensed Bol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EACBD1"/>
          </a:solidFill>
        </a:fill>
      </a:tcStyle>
    </a:wholeTbl>
    <a:band2H>
      <a:tcTxStyle b="def" i="def"/>
      <a:tcStyle>
        <a:tcBdr/>
        <a:fill>
          <a:solidFill>
            <a:srgbClr val="F5E7E9"/>
          </a:solidFill>
        </a:fill>
      </a:tcStyle>
    </a:band2H>
    <a:firstCol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DIN Condensed Bold"/>
          <a:ea typeface="DIN Condensed Bold"/>
          <a:cs typeface="DIN Condensed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 b="def" i="def"/>
      <a:tcStyle>
        <a:tcBdr/>
        <a:fill>
          <a:solidFill>
            <a:srgbClr val="838787"/>
          </a:solidFill>
        </a:fill>
      </a:tcStyle>
    </a:band2H>
    <a:firstCol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 Bold"/>
          <a:ea typeface="DIN Condensed Bold"/>
          <a:cs typeface="DIN Condensed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DIN Condensed Bold"/>
          <a:ea typeface="DIN Condensed Bold"/>
          <a:cs typeface="DIN Condensed Bol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Col>
    <a:la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lastRow>
    <a:fir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firstCol>
    <a:la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508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DIN Condensed Bold"/>
          <a:ea typeface="DIN Condensed Bold"/>
          <a:cs typeface="DIN Condensed Bol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254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7" name="Shape 16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6" name="Shape 17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£1.88bn was raised for good causes</a:t>
            </a:r>
          </a:p>
          <a:p>
            <a:pPr/>
          </a:p>
          <a:p>
            <a:pPr/>
            <a:r>
              <a:t>Around 50% goes to the prize fund and 25% to "good causes”</a:t>
            </a:r>
          </a:p>
          <a:p>
            <a:pPr/>
          </a:p>
          <a:p>
            <a:pPr/>
            <a:r>
              <a:t>Health, education, environment and charitable causes – 40%</a:t>
            </a:r>
          </a:p>
          <a:p>
            <a:pPr/>
            <a:r>
              <a:t>Sport – 20%</a:t>
            </a:r>
          </a:p>
          <a:p>
            <a:pPr/>
            <a:r>
              <a:t>Arts – 20%</a:t>
            </a:r>
          </a:p>
          <a:p>
            <a:pPr/>
            <a:r>
              <a:t>Heritage – 20%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4" name="Shape 1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Ask the need question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9" name="Shape 1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Stats: numbers</a:t>
            </a:r>
          </a:p>
          <a:p>
            <a:pPr/>
            <a:r>
              <a:t>Consultation: </a:t>
            </a:r>
          </a:p>
          <a:p>
            <a:pPr/>
            <a:r>
              <a:t>Strategy</a:t>
            </a:r>
          </a:p>
          <a:p>
            <a:pPr/>
            <a:r>
              <a:t>Research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3" name="Shape 19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Coloured markers</a:t>
            </a:r>
          </a:p>
          <a:p>
            <a:pPr/>
            <a:r>
              <a:t>Blend the evidence - Unemployed  - why? No CV No jobs actually interview confidence  - mentoring</a:t>
            </a:r>
          </a:p>
          <a:p>
            <a:pPr/>
          </a:p>
          <a:p>
            <a:pPr/>
            <a:r>
              <a:t>Develop a Evidence of Need document  - underpins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8" name="Shape 19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40 isolated Men suffering from mental health problems will have improved health and wellbeing reducing incidents of negative behaviour </a:t>
            </a:r>
          </a:p>
          <a:p>
            <a:pPr/>
          </a:p>
          <a:p>
            <a:pPr/>
            <a:r>
              <a:t>100 isolated Men with mental health conditions will gain self confidence and self esteem leading to stronger family relationships</a:t>
            </a:r>
          </a:p>
          <a:p>
            <a:pPr/>
          </a:p>
          <a:p>
            <a:pPr/>
            <a:r>
              <a:t>Indicators </a:t>
            </a:r>
          </a:p>
          <a:p>
            <a:pPr/>
            <a:r>
              <a:t>Participants will report having a better understanding of their health and wellbeing needs (60%)</a:t>
            </a:r>
          </a:p>
          <a:p>
            <a:pPr/>
          </a:p>
          <a:p>
            <a:pPr/>
            <a:r>
              <a:t>Participants will express a desire for change and increase their interest in education training or employment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5" name="Shape 2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Outcomes based</a:t>
            </a:r>
          </a:p>
          <a:p>
            <a:pPr/>
            <a:r>
              <a:t>Examples, forums, focus groups, questionnaire, 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104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pc="120" sz="240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Body Level One…"/>
          <p:cNvSpPr txBox="1"/>
          <p:nvPr>
            <p:ph type="body" idx="2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 Regular"/>
              <a:buChar char="▸"/>
              <a:defRPr cap="none"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106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Image"/>
          <p:cNvSpPr/>
          <p:nvPr>
            <p:ph type="pic" sz="half" idx="21"/>
          </p:nvPr>
        </p:nvSpPr>
        <p:spPr>
          <a:xfrm>
            <a:off x="5463161" y="-90806"/>
            <a:ext cx="8585201" cy="504380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4" name="Image"/>
          <p:cNvSpPr/>
          <p:nvPr>
            <p:ph type="pic" sz="half" idx="22"/>
          </p:nvPr>
        </p:nvSpPr>
        <p:spPr>
          <a:xfrm>
            <a:off x="5918717" y="4660900"/>
            <a:ext cx="7669766" cy="521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5" name="Image"/>
          <p:cNvSpPr/>
          <p:nvPr>
            <p:ph type="pic" idx="2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124" name="Callout"/>
          <p:cNvSpPr/>
          <p:nvPr/>
        </p:nvSpPr>
        <p:spPr>
          <a:xfrm>
            <a:off x="469900" y="2362200"/>
            <a:ext cx="12065001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cap="all" sz="2800">
                <a:solidFill>
                  <a:srgbClr val="FFFFFF"/>
                </a:solidFill>
              </a:defRPr>
            </a:pPr>
          </a:p>
        </p:txBody>
      </p:sp>
      <p:sp>
        <p:nvSpPr>
          <p:cNvPr id="125" name="Body Level One…"/>
          <p:cNvSpPr txBox="1"/>
          <p:nvPr>
            <p:ph type="body" sz="quarter" idx="1"/>
          </p:nvPr>
        </p:nvSpPr>
        <p:spPr>
          <a:xfrm>
            <a:off x="889000" y="2908300"/>
            <a:ext cx="11226800" cy="1297945"/>
          </a:xfrm>
          <a:prstGeom prst="rect">
            <a:avLst/>
          </a:prstGeom>
        </p:spPr>
        <p:txBody>
          <a:bodyPr anchor="t"/>
          <a:lstStyle>
            <a:lvl1pPr>
              <a:spcBef>
                <a:spcPts val="0"/>
              </a:spcBef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1pPr>
            <a:lvl2pPr marL="16734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2pPr>
            <a:lvl3pPr marL="21179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3pPr>
            <a:lvl4pPr marL="25624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4pPr>
            <a:lvl5pPr marL="30069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6" name="Johnny Appleseed"/>
          <p:cNvSpPr txBox="1"/>
          <p:nvPr>
            <p:ph type="body" sz="quarter" idx="21"/>
          </p:nvPr>
        </p:nvSpPr>
        <p:spPr>
          <a:xfrm>
            <a:off x="406400" y="7789333"/>
            <a:ext cx="12192000" cy="863605"/>
          </a:xfrm>
          <a:prstGeom prst="rect">
            <a:avLst/>
          </a:prstGeom>
        </p:spPr>
        <p:txBody>
          <a:bodyPr anchor="t"/>
          <a:lstStyle/>
          <a:p>
            <a:pPr algn="r">
              <a:spcBef>
                <a:spcPts val="0"/>
              </a:spcBef>
              <a:defRPr cap="none" sz="6000">
                <a:solidFill>
                  <a:srgbClr val="838787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</a:p>
        </p:txBody>
      </p:sp>
      <p:sp>
        <p:nvSpPr>
          <p:cNvPr id="127" name="Text"/>
          <p:cNvSpPr txBox="1"/>
          <p:nvPr>
            <p:ph type="body" sz="quarter" idx="22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/>
          <a:p>
            <a:pPr defTabSz="457200">
              <a:spcBef>
                <a:spcPts val="0"/>
              </a:spcBef>
              <a:defRPr spc="100" sz="2400">
                <a:solidFill>
                  <a:srgbClr val="838787"/>
                </a:solidFill>
              </a:defRPr>
            </a:pP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 A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Body Level One…"/>
          <p:cNvSpPr txBox="1"/>
          <p:nvPr>
            <p:ph type="body" sz="quarter" idx="1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 anchor="t"/>
          <a:lstStyle>
            <a:lvl1pPr>
              <a:spcBef>
                <a:spcPts val="0"/>
              </a:spcBef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1pPr>
            <a:lvl2pPr marL="16734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2pPr>
            <a:lvl3pPr marL="21179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3pPr>
            <a:lvl4pPr marL="25624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4pPr>
            <a:lvl5pPr marL="3006911" indent="-1228911">
              <a:spcBef>
                <a:spcPts val="0"/>
              </a:spcBef>
              <a:buSzPct val="104999"/>
              <a:buChar char="‣"/>
              <a:defRPr sz="9400">
                <a:solidFill>
                  <a:srgbClr val="FFFFFF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Image"/>
          <p:cNvSpPr/>
          <p:nvPr>
            <p:ph type="pic" idx="21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37" name="Johnny Appleseed"/>
          <p:cNvSpPr txBox="1"/>
          <p:nvPr>
            <p:ph type="body" sz="quarter" idx="22"/>
          </p:nvPr>
        </p:nvSpPr>
        <p:spPr>
          <a:xfrm>
            <a:off x="5892800" y="7789333"/>
            <a:ext cx="6705600" cy="863605"/>
          </a:xfrm>
          <a:prstGeom prst="rect">
            <a:avLst/>
          </a:prstGeom>
        </p:spPr>
        <p:txBody>
          <a:bodyPr anchor="ctr"/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cap="none" sz="6000">
                <a:solidFill>
                  <a:srgbClr val="232323"/>
                </a:solidFill>
                <a:latin typeface="DIN Condensed Bold"/>
                <a:ea typeface="DIN Condensed Bold"/>
                <a:cs typeface="DIN Condensed Bold"/>
                <a:sym typeface="DIN Condensed Bold"/>
              </a:defRPr>
            </a:pP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Image"/>
          <p:cNvSpPr/>
          <p:nvPr>
            <p:ph type="pic" idx="21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46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A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Subtitle A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xfrm>
            <a:off x="12161860" y="4191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Line"/>
          <p:cNvSpPr/>
          <p:nvPr/>
        </p:nvSpPr>
        <p:spPr>
          <a:xfrm flipV="1">
            <a:off x="5892800" y="6141011"/>
            <a:ext cx="6705600" cy="146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49" name="Image"/>
          <p:cNvSpPr/>
          <p:nvPr>
            <p:ph type="pic" idx="21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50" name="Title Text"/>
          <p:cNvSpPr txBox="1"/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1" name="Body Level One…"/>
          <p:cNvSpPr txBox="1"/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Top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60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pc="120" sz="240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70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pc="120" sz="240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72" name="Body Level One…"/>
          <p:cNvSpPr txBox="1"/>
          <p:nvPr>
            <p:ph type="body" idx="2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 Regular"/>
              <a:buChar char="▸"/>
              <a:defRPr cap="none"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 A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81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pc="120" sz="240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idx="2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 Regular"/>
              <a:buChar char="▸"/>
              <a:defRPr cap="none" sz="34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Line"/>
          <p:cNvSpPr/>
          <p:nvPr/>
        </p:nvSpPr>
        <p:spPr>
          <a:xfrm flipV="1">
            <a:off x="406400" y="993160"/>
            <a:ext cx="12192000" cy="264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92" name="Body Level One…"/>
          <p:cNvSpPr txBox="1"/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>
            <a:lvl1pPr defTabSz="457200">
              <a:spcBef>
                <a:spcPts val="0"/>
              </a:spcBef>
              <a:defRPr spc="120" sz="2400">
                <a:solidFill>
                  <a:srgbClr val="838787"/>
                </a:solidFill>
              </a:defRPr>
            </a:lvl1pPr>
            <a:lvl2pPr marL="758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2pPr>
            <a:lvl3pPr marL="1202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3pPr>
            <a:lvl4pPr marL="16472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4pPr>
            <a:lvl5pPr marL="2091764" indent="-313764" defTabSz="457200">
              <a:spcBef>
                <a:spcPts val="0"/>
              </a:spcBef>
              <a:buSzPct val="104999"/>
              <a:buChar char="‣"/>
              <a:defRPr spc="120" sz="2400">
                <a:solidFill>
                  <a:srgbClr val="838787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Image"/>
          <p:cNvSpPr/>
          <p:nvPr>
            <p:ph type="pic" idx="21"/>
          </p:nvPr>
        </p:nvSpPr>
        <p:spPr>
          <a:xfrm>
            <a:off x="6665376" y="1219200"/>
            <a:ext cx="7445459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4" name="Title Text"/>
          <p:cNvSpPr txBox="1"/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95" name="Body Level One…"/>
          <p:cNvSpPr txBox="1"/>
          <p:nvPr>
            <p:ph type="body" sz="half" idx="22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>
              <a:lnSpc>
                <a:spcPct val="100000"/>
              </a:lnSpc>
              <a:spcBef>
                <a:spcPts val="2800"/>
              </a:spcBef>
              <a:buClr>
                <a:schemeClr val="accent1"/>
              </a:buClr>
              <a:buSzPct val="104999"/>
              <a:buFont typeface="Avenir Next Regular"/>
              <a:buChar char="▸"/>
              <a:defRPr cap="none" sz="2800">
                <a:solidFill>
                  <a:srgbClr val="838787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2222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6140894"/>
            <a:ext cx="12192000" cy="264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2194441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solidFill>
                  <a:srgbClr val="838787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1pPr>
      <a:lvl2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2pPr>
      <a:lvl3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3pPr>
      <a:lvl4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4pPr>
      <a:lvl5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5pPr>
      <a:lvl6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6pPr>
      <a:lvl7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7pPr>
      <a:lvl8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8pPr>
      <a:lvl9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17000" u="none">
          <a:solidFill>
            <a:schemeClr val="accent1"/>
          </a:solidFill>
          <a:uFillTx/>
          <a:latin typeface="DIN Condensed Bold"/>
          <a:ea typeface="DIN Condensed Bold"/>
          <a:cs typeface="DIN Condensed Bold"/>
          <a:sym typeface="DIN Condensed Bold"/>
        </a:defRPr>
      </a:lvl9pPr>
    </p:titleStyle>
    <p:bodyStyle>
      <a:lvl1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1pPr>
      <a:lvl2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2pPr>
      <a:lvl3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3pPr>
      <a:lvl4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4pPr>
      <a:lvl5pPr marL="0" marR="0" indent="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5pPr>
      <a:lvl6pPr marL="2928470" marR="0" indent="-70597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Pct val="104999"/>
        <a:buFontTx/>
        <a:buChar char="‣"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6pPr>
      <a:lvl7pPr marL="3372970" marR="0" indent="-70597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Pct val="104999"/>
        <a:buFontTx/>
        <a:buChar char="‣"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7pPr>
      <a:lvl8pPr marL="3817470" marR="0" indent="-70597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Pct val="104999"/>
        <a:buFontTx/>
        <a:buChar char="‣"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8pPr>
      <a:lvl9pPr marL="4261970" marR="0" indent="-705970" algn="l" defTabSz="584200" rtl="0" latinLnBrk="0">
        <a:lnSpc>
          <a:spcPct val="80000"/>
        </a:lnSpc>
        <a:spcBef>
          <a:spcPts val="2300"/>
        </a:spcBef>
        <a:spcAft>
          <a:spcPts val="0"/>
        </a:spcAft>
        <a:buClrTx/>
        <a:buSzPct val="104999"/>
        <a:buFontTx/>
        <a:buChar char="‣"/>
        <a:tabLst/>
        <a:defRPr b="0" baseline="0" cap="all" i="0" spc="0" strike="noStrike" sz="5400" u="none">
          <a:solidFill>
            <a:srgbClr val="A6AAA9"/>
          </a:solidFill>
          <a:uFillTx/>
          <a:latin typeface="DIN Alternate Bold"/>
          <a:ea typeface="DIN Alternate Bold"/>
          <a:cs typeface="DIN Alternate Bold"/>
          <a:sym typeface="DIN Alternate Bold"/>
        </a:defRPr>
      </a:lvl9pPr>
    </p:bodyStyle>
    <p:otherStyle>
      <a:lvl1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0" algn="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info@wilwoan.co.uk?subject=" TargetMode="External"/><Relationship Id="rId3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Fund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Funding</a:t>
            </a:r>
          </a:p>
        </p:txBody>
      </p:sp>
      <p:sp>
        <p:nvSpPr>
          <p:cNvPr id="170" name="Wil WOaN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Wil WOaN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If you can demonstrate that beneficiaries came up with the idea that's great…"/>
          <p:cNvSpPr txBox="1"/>
          <p:nvPr>
            <p:ph type="title"/>
          </p:nvPr>
        </p:nvSpPr>
        <p:spPr>
          <a:xfrm>
            <a:off x="406400" y="1317739"/>
            <a:ext cx="12192000" cy="7920492"/>
          </a:xfrm>
          <a:prstGeom prst="rect">
            <a:avLst/>
          </a:prstGeom>
        </p:spPr>
        <p:txBody>
          <a:bodyPr/>
          <a:lstStyle/>
          <a:p>
            <a:pPr defTabSz="251206">
              <a:defRPr sz="3900"/>
            </a:pPr>
            <a:r>
              <a:t>If you can demonstrate that beneficiaries came up with the idea that's great</a:t>
            </a:r>
          </a:p>
          <a:p>
            <a:pPr defTabSz="251206">
              <a:defRPr sz="3900"/>
            </a:pPr>
          </a:p>
          <a:p>
            <a:pPr defTabSz="251206">
              <a:defRPr sz="3900"/>
            </a:pPr>
            <a:r>
              <a:t>High % of users involved in decision making but also innovative ways to break down</a:t>
            </a:r>
          </a:p>
          <a:p>
            <a:pPr defTabSz="251206">
              <a:defRPr sz="3900"/>
            </a:pPr>
            <a:r>
              <a:t>barriers to participating in decision making (YP and new media etc)</a:t>
            </a:r>
          </a:p>
          <a:p>
            <a:pPr defTabSz="251206">
              <a:defRPr sz="3900"/>
            </a:pPr>
          </a:p>
          <a:p>
            <a:pPr defTabSz="251206">
              <a:defRPr sz="3900"/>
            </a:pPr>
            <a:r>
              <a:t>Beneficiaries can progress into volunteering, running their own activities</a:t>
            </a:r>
          </a:p>
          <a:p>
            <a:pPr defTabSz="251206">
              <a:defRPr sz="3900"/>
            </a:pPr>
          </a:p>
          <a:p>
            <a:pPr defTabSz="251206">
              <a:defRPr sz="3900"/>
            </a:pPr>
            <a:r>
              <a:t>Beneficiaries are directly involved in evaluations, management decisions, feedback</a:t>
            </a:r>
          </a:p>
          <a:p>
            <a:pPr defTabSz="251206">
              <a:defRPr sz="3900"/>
            </a:pPr>
            <a:r>
              <a:t>processes.</a:t>
            </a:r>
          </a:p>
          <a:p>
            <a:pPr defTabSz="251206">
              <a:defRPr sz="3900"/>
            </a:pPr>
          </a:p>
          <a:p>
            <a:pPr defTabSz="251206">
              <a:defRPr sz="3900"/>
            </a:pPr>
            <a:r>
              <a:t>Consultation, user groups, and joining the committee are other good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hings not to forg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Things not to forget </a:t>
            </a:r>
          </a:p>
        </p:txBody>
      </p:sp>
      <p:sp>
        <p:nvSpPr>
          <p:cNvPr id="210" name="Purpose &amp; Drift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Purpose &amp; Drift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Unity of understanding of the investment 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Skills &amp; Capacity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Monitoring and evaluation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op ti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Top tips</a:t>
            </a:r>
          </a:p>
        </p:txBody>
      </p:sp>
      <p:sp>
        <p:nvSpPr>
          <p:cNvPr id="213" name="Read guidanc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Read guidance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Critical friend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Partnership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Realistic and achievable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Links to funders strategic vision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Inkind and match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OP TI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TOP TIPS</a:t>
            </a:r>
          </a:p>
        </p:txBody>
      </p:sp>
      <p:sp>
        <p:nvSpPr>
          <p:cNvPr id="216" name="Media alerts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Media alerts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Research and planning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Workshops and training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Work in partnership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Develop dialogue with funder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Ask advice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@wilwoan…"/>
          <p:cNvSpPr txBox="1"/>
          <p:nvPr>
            <p:ph type="body" sz="quarter" idx="1"/>
          </p:nvPr>
        </p:nvSpPr>
        <p:spPr>
          <a:xfrm>
            <a:off x="406400" y="3975100"/>
            <a:ext cx="12192000" cy="1803400"/>
          </a:xfrm>
          <a:prstGeom prst="rect">
            <a:avLst/>
          </a:prstGeom>
        </p:spPr>
        <p:txBody>
          <a:bodyPr/>
          <a:lstStyle/>
          <a:p>
            <a:pPr defTabSz="373886">
              <a:spcBef>
                <a:spcPts val="1400"/>
              </a:spcBef>
              <a:defRPr sz="3400"/>
            </a:pPr>
            <a:r>
              <a:t>@wilwoan</a:t>
            </a:r>
          </a:p>
          <a:p>
            <a:pPr defTabSz="373886">
              <a:spcBef>
                <a:spcPts val="1400"/>
              </a:spcBef>
              <a:defRPr sz="3400" u="sng">
                <a:solidFill>
                  <a:schemeClr val="accent1"/>
                </a:solidFill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info@wilwoan.co.uk</a:t>
            </a:r>
          </a:p>
          <a:p>
            <a:pPr defTabSz="373886">
              <a:spcBef>
                <a:spcPts val="1400"/>
              </a:spcBef>
              <a:defRPr sz="3400"/>
            </a:pPr>
            <a:r>
              <a:t>07528665977</a:t>
            </a:r>
          </a:p>
        </p:txBody>
      </p:sp>
      <p:pic>
        <p:nvPicPr>
          <p:cNvPr id="219" name="multiple-cycles.jpg" descr="multiple-cycles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" y="6820658"/>
            <a:ext cx="13004803" cy="30150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Wil Woan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pPr/>
            <a:r>
              <a:t>Wil Woan</a:t>
            </a:r>
          </a:p>
        </p:txBody>
      </p:sp>
      <p:sp>
        <p:nvSpPr>
          <p:cNvPr id="173" name="THE FUNDING LANDSCAPE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spcBef>
                <a:spcPts val="0"/>
              </a:spcBef>
              <a:defRPr b="1" spc="200" sz="3600">
                <a:solidFill>
                  <a:srgbClr val="3E3B39"/>
                </a:solidFill>
                <a:effectLst>
                  <a:outerShdw sx="100000" sy="100000" kx="0" ky="0" algn="b" rotWithShape="0" blurRad="25400" dist="19304" dir="5520000">
                    <a:srgbClr val="FFFFFF">
                      <a:alpha val="72000"/>
                    </a:srgbClr>
                  </a:outerShdw>
                </a:effectLst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THE FUNDING LANDSCAPE?</a:t>
            </a:r>
          </a:p>
        </p:txBody>
      </p:sp>
      <p:sp>
        <p:nvSpPr>
          <p:cNvPr id="174" name="Introduction: Who is this character!…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44500" indent="-4445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Introduction: Who is this character!</a:t>
            </a:r>
          </a:p>
          <a:p>
            <a:pPr marL="444500" indent="-4445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The funding sector</a:t>
            </a:r>
          </a:p>
          <a:p>
            <a:pPr marL="444500" indent="-4445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Process of bid writing</a:t>
            </a:r>
          </a:p>
          <a:p>
            <a:pPr marL="444500" indent="-4445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What does funder want?</a:t>
            </a:r>
          </a:p>
          <a:p>
            <a:pPr marL="444500" indent="-4445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What do you do best?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WHAT do funders wa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WHAT do funders want</a:t>
            </a:r>
          </a:p>
        </p:txBody>
      </p:sp>
      <p:sp>
        <p:nvSpPr>
          <p:cNvPr id="179" name="Priorities and focus areas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Priorities and focus areas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Assurances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Risk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Sustainability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Partnership funding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fundraising Strateg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fundraising Strategy</a:t>
            </a:r>
          </a:p>
        </p:txBody>
      </p:sp>
      <p:sp>
        <p:nvSpPr>
          <p:cNvPr id="182" name="Appropriateness and purpose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Appropriateness and purpose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Understand the funder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Capacity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Skills</a:t>
            </a:r>
          </a:p>
          <a:p>
            <a: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 typeface="Avenir Next Regular"/>
              <a:buChar char="•"/>
              <a:defRPr cap="none" spc="0" sz="3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Strategy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Evidencing NEE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Evidencing NEED</a:t>
            </a:r>
          </a:p>
        </p:txBody>
      </p:sp>
      <p:sp>
        <p:nvSpPr>
          <p:cNvPr id="187" name="Key areas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Key areas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Statistics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Consultation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Strategy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Research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omparisons against other areas very important…"/>
          <p:cNvSpPr txBox="1"/>
          <p:nvPr>
            <p:ph type="title"/>
          </p:nvPr>
        </p:nvSpPr>
        <p:spPr>
          <a:xfrm>
            <a:off x="406400" y="816941"/>
            <a:ext cx="12192000" cy="8592175"/>
          </a:xfrm>
          <a:prstGeom prst="rect">
            <a:avLst/>
          </a:prstGeom>
        </p:spPr>
        <p:txBody>
          <a:bodyPr/>
          <a:lstStyle/>
          <a:p>
            <a:pPr defTabSz="385572">
              <a:defRPr sz="6200"/>
            </a:pPr>
            <a:r>
              <a:t>Comparisons against other areas very important</a:t>
            </a:r>
          </a:p>
          <a:p>
            <a:pPr defTabSz="385572">
              <a:defRPr sz="6200"/>
            </a:pPr>
            <a:r>
              <a:t>Real practical examples useful</a:t>
            </a:r>
          </a:p>
          <a:p>
            <a:pPr defTabSz="385572">
              <a:defRPr sz="6200"/>
            </a:pPr>
            <a:r>
              <a:t>User led observations</a:t>
            </a:r>
          </a:p>
          <a:p>
            <a:pPr defTabSz="385572">
              <a:defRPr sz="6200"/>
            </a:pPr>
            <a:r>
              <a:t>Independent evidence crucial</a:t>
            </a:r>
          </a:p>
          <a:p>
            <a:pPr defTabSz="385572">
              <a:defRPr sz="6200"/>
            </a:pPr>
          </a:p>
          <a:p>
            <a:pPr defTabSz="385572">
              <a:defRPr sz="6200"/>
            </a:pPr>
            <a:r>
              <a:t>Be consistent throughout the application with the problems you identify</a:t>
            </a:r>
          </a:p>
          <a:p>
            <a:pPr defTabSz="385572">
              <a:defRPr sz="6200"/>
            </a:pPr>
            <a:r>
              <a:t>NB Assessors want to see the words used in the aim and problem are used throughout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Outcom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Outcomes</a:t>
            </a:r>
          </a:p>
        </p:txBody>
      </p:sp>
      <p:sp>
        <p:nvSpPr>
          <p:cNvPr id="196" name="SMART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SMART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Lasting impact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Indicators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Support and guidance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ould &quot;clearly&quot;”show the difference your project will make and be linked to the project aim.…"/>
          <p:cNvSpPr txBox="1"/>
          <p:nvPr>
            <p:ph type="title"/>
          </p:nvPr>
        </p:nvSpPr>
        <p:spPr>
          <a:xfrm>
            <a:off x="406400" y="424024"/>
            <a:ext cx="12192000" cy="8483211"/>
          </a:xfrm>
          <a:prstGeom prst="rect">
            <a:avLst/>
          </a:prstGeom>
        </p:spPr>
        <p:txBody>
          <a:bodyPr/>
          <a:lstStyle/>
          <a:p>
            <a:pPr defTabSz="212647">
              <a:defRPr sz="3822"/>
            </a:pPr>
            <a:r>
              <a:t>Should "clearly"”show the difference your project will make and be linked to the project aim.</a:t>
            </a:r>
          </a:p>
          <a:p>
            <a:pPr defTabSz="212647">
              <a:defRPr sz="3822"/>
            </a:pPr>
          </a:p>
          <a:p>
            <a:pPr defTabSz="212647">
              <a:defRPr sz="3822"/>
            </a:pPr>
            <a:r>
              <a:t>Outcomes need to demonstrate changes, so use words of change. (better, less, improved, more, reduce)</a:t>
            </a:r>
            <a:br/>
          </a:p>
          <a:p>
            <a:pPr defTabSz="212647">
              <a:defRPr sz="3822"/>
            </a:pPr>
            <a:r>
              <a:t>Want to see words such as ‘"resulting in"’and "reporting better"</a:t>
            </a:r>
          </a:p>
          <a:p>
            <a:pPr defTabSz="212647">
              <a:defRPr sz="3822"/>
            </a:pPr>
          </a:p>
          <a:p>
            <a:pPr defTabSz="212647">
              <a:defRPr sz="3822"/>
            </a:pPr>
            <a:r>
              <a:t>Less words is best</a:t>
            </a:r>
          </a:p>
          <a:p>
            <a:pPr defTabSz="212647">
              <a:defRPr sz="3822"/>
            </a:pPr>
          </a:p>
          <a:p>
            <a:pPr defTabSz="212647">
              <a:defRPr sz="3822"/>
            </a:pPr>
            <a:r>
              <a:t>Demonstrate lasting impact (will outcomes lead to best practice and how will they spread learning, volunteering)</a:t>
            </a:r>
          </a:p>
          <a:p>
            <a:pPr defTabSz="212647">
              <a:defRPr sz="3822"/>
            </a:pPr>
          </a:p>
          <a:p>
            <a:pPr defTabSz="212647">
              <a:defRPr sz="3822"/>
            </a:pPr>
            <a:r>
              <a:t>Make sure your outcomes directly link to the aim, problem and evidence</a:t>
            </a:r>
          </a:p>
          <a:p>
            <a:pPr defTabSz="212647">
              <a:defRPr sz="3822"/>
            </a:pPr>
          </a:p>
          <a:p>
            <a:pPr defTabSz="212647">
              <a:defRPr sz="3822"/>
            </a:pPr>
            <a:r>
              <a:t>Match your key evidence to the outcomes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Beneficiary involv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pPr/>
            <a:r>
              <a:t>Beneficiary involvement</a:t>
            </a:r>
          </a:p>
        </p:txBody>
      </p:sp>
      <p:sp>
        <p:nvSpPr>
          <p:cNvPr id="203" name="Direct involvement…"/>
          <p:cNvSpPr txBox="1"/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</p:spPr>
        <p:txBody>
          <a:bodyPr anchor="t"/>
          <a:lstStyle/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Direct involvement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Removing barriers to participate</a:t>
            </a:r>
          </a:p>
          <a:p>
            <a:pPr marL="444500" indent="-444500" defTabSz="584200">
              <a:lnSpc>
                <a:spcPct val="100000"/>
              </a:lnSpc>
              <a:spcBef>
                <a:spcPts val="3200"/>
              </a:spcBef>
              <a:buSzPct val="75000"/>
              <a:buChar char="•"/>
              <a:defRPr cap="none" spc="0" sz="36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pPr>
            <a:r>
              <a:t>Evidence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22222"/>
            </a:solidFill>
            <a:effectLst/>
            <a:uFillTx/>
            <a:latin typeface="DIN Condensed Bold"/>
            <a:ea typeface="DIN Condensed Bold"/>
            <a:cs typeface="DIN Condensed Bold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22222"/>
            </a:solidFill>
            <a:effectLst/>
            <a:uFillTx/>
            <a:latin typeface="DIN Condensed Bold"/>
            <a:ea typeface="DIN Condensed Bold"/>
            <a:cs typeface="DIN Condensed Bold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22222"/>
            </a:solidFill>
            <a:effectLst/>
            <a:uFillTx/>
            <a:latin typeface="DIN Condensed Bold"/>
            <a:ea typeface="DIN Condensed Bold"/>
            <a:cs typeface="DIN Condensed Bold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222222"/>
            </a:solidFill>
            <a:effectLst/>
            <a:uFillTx/>
            <a:latin typeface="DIN Condensed Bold"/>
            <a:ea typeface="DIN Condensed Bold"/>
            <a:cs typeface="DIN Condensed Bold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